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59"/>
  </p:notesMasterIdLst>
  <p:sldIdLst>
    <p:sldId id="335" r:id="rId3"/>
    <p:sldId id="379" r:id="rId4"/>
    <p:sldId id="343" r:id="rId5"/>
    <p:sldId id="388" r:id="rId6"/>
    <p:sldId id="389" r:id="rId7"/>
    <p:sldId id="390" r:id="rId8"/>
    <p:sldId id="394" r:id="rId9"/>
    <p:sldId id="382" r:id="rId10"/>
    <p:sldId id="346" r:id="rId11"/>
    <p:sldId id="381" r:id="rId12"/>
    <p:sldId id="348" r:id="rId13"/>
    <p:sldId id="393" r:id="rId14"/>
    <p:sldId id="347" r:id="rId15"/>
    <p:sldId id="349" r:id="rId16"/>
    <p:sldId id="398" r:id="rId17"/>
    <p:sldId id="351" r:id="rId18"/>
    <p:sldId id="362" r:id="rId19"/>
    <p:sldId id="406" r:id="rId20"/>
    <p:sldId id="396" r:id="rId21"/>
    <p:sldId id="407" r:id="rId22"/>
    <p:sldId id="399" r:id="rId23"/>
    <p:sldId id="395" r:id="rId24"/>
    <p:sldId id="352" r:id="rId25"/>
    <p:sldId id="353" r:id="rId26"/>
    <p:sldId id="354" r:id="rId27"/>
    <p:sldId id="355" r:id="rId28"/>
    <p:sldId id="356" r:id="rId29"/>
    <p:sldId id="410" r:id="rId30"/>
    <p:sldId id="397" r:id="rId31"/>
    <p:sldId id="400" r:id="rId32"/>
    <p:sldId id="401" r:id="rId33"/>
    <p:sldId id="402" r:id="rId34"/>
    <p:sldId id="403" r:id="rId35"/>
    <p:sldId id="357" r:id="rId36"/>
    <p:sldId id="409" r:id="rId37"/>
    <p:sldId id="358" r:id="rId38"/>
    <p:sldId id="375" r:id="rId39"/>
    <p:sldId id="359" r:id="rId40"/>
    <p:sldId id="404" r:id="rId41"/>
    <p:sldId id="405" r:id="rId42"/>
    <p:sldId id="412" r:id="rId43"/>
    <p:sldId id="360" r:id="rId44"/>
    <p:sldId id="361" r:id="rId45"/>
    <p:sldId id="363" r:id="rId46"/>
    <p:sldId id="364" r:id="rId47"/>
    <p:sldId id="365" r:id="rId48"/>
    <p:sldId id="366" r:id="rId49"/>
    <p:sldId id="376" r:id="rId50"/>
    <p:sldId id="367" r:id="rId51"/>
    <p:sldId id="368" r:id="rId52"/>
    <p:sldId id="369" r:id="rId53"/>
    <p:sldId id="370" r:id="rId54"/>
    <p:sldId id="371" r:id="rId55"/>
    <p:sldId id="373" r:id="rId56"/>
    <p:sldId id="374" r:id="rId57"/>
    <p:sldId id="372" r:id="rId58"/>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E55"/>
    <a:srgbClr val="8C6E43"/>
    <a:srgbClr val="272827"/>
    <a:srgbClr val="6E6E6E"/>
    <a:srgbClr val="A5A5A5"/>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autoAdjust="0"/>
    <p:restoredTop sz="95881" autoAdjust="0"/>
  </p:normalViewPr>
  <p:slideViewPr>
    <p:cSldViewPr snapToGrid="0">
      <p:cViewPr varScale="1">
        <p:scale>
          <a:sx n="150" d="100"/>
          <a:sy n="150" d="100"/>
        </p:scale>
        <p:origin x="872" y="168"/>
      </p:cViewPr>
      <p:guideLst>
        <p:guide orient="horz" pos="2160"/>
        <p:guide pos="3840"/>
        <p:guide orient="horz" pos="1620"/>
        <p:guide pos="2880"/>
      </p:guideLst>
    </p:cSldViewPr>
  </p:slideViewPr>
  <p:notesTextViewPr>
    <p:cViewPr>
      <p:scale>
        <a:sx n="3" d="2"/>
        <a:sy n="3" d="2"/>
      </p:scale>
      <p:origin x="0" y="0"/>
    </p:cViewPr>
  </p:notesTextViewPr>
  <p:sorterViewPr>
    <p:cViewPr>
      <p:scale>
        <a:sx n="87" d="100"/>
        <a:sy n="87" d="100"/>
      </p:scale>
      <p:origin x="0" y="-18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4395-F4BB-4776-AD1A-E1F7520CF444}" type="datetimeFigureOut">
              <a:rPr lang="en-US" smtClean="0"/>
              <a:t>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93E8-77CB-4CE8-8134-9D98A3510F3A}" type="slidenum">
              <a:rPr lang="en-US" smtClean="0"/>
              <a:t>‹#›</a:t>
            </a:fld>
            <a:endParaRPr lang="en-US" dirty="0"/>
          </a:p>
        </p:txBody>
      </p:sp>
    </p:spTree>
    <p:extLst>
      <p:ext uri="{BB962C8B-B14F-4D97-AF65-F5344CB8AC3E}">
        <p14:creationId xmlns:p14="http://schemas.microsoft.com/office/powerpoint/2010/main" val="2575442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1</a:t>
            </a:fld>
            <a:endParaRPr lang="en-US" dirty="0"/>
          </a:p>
        </p:txBody>
      </p:sp>
    </p:spTree>
    <p:extLst>
      <p:ext uri="{BB962C8B-B14F-4D97-AF65-F5344CB8AC3E}">
        <p14:creationId xmlns:p14="http://schemas.microsoft.com/office/powerpoint/2010/main" val="33715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29</a:t>
            </a:fld>
            <a:endParaRPr lang="en-US" dirty="0"/>
          </a:p>
        </p:txBody>
      </p:sp>
    </p:spTree>
    <p:extLst>
      <p:ext uri="{BB962C8B-B14F-4D97-AF65-F5344CB8AC3E}">
        <p14:creationId xmlns:p14="http://schemas.microsoft.com/office/powerpoint/2010/main" val="3152724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
Poll Title: Which of these two images has the larger ground resolution?
https://www.polleverywhere.com/multiple_choice_polls/LRk00FernSNV9N9</a:t>
            </a:r>
          </a:p>
        </p:txBody>
      </p:sp>
      <p:sp>
        <p:nvSpPr>
          <p:cNvPr id="4" name="Slide Number Placeholder 3"/>
          <p:cNvSpPr>
            <a:spLocks noGrp="1"/>
          </p:cNvSpPr>
          <p:nvPr>
            <p:ph type="sldNum" sz="quarter" idx="10"/>
          </p:nvPr>
        </p:nvSpPr>
        <p:spPr/>
        <p:txBody>
          <a:bodyPr/>
          <a:lstStyle/>
          <a:p>
            <a:fld id="{8B0993E8-77CB-4CE8-8134-9D98A3510F3A}" type="slidenum">
              <a:rPr lang="en-US" smtClean="0"/>
              <a:t>30</a:t>
            </a:fld>
            <a:endParaRPr lang="en-US" dirty="0"/>
          </a:p>
        </p:txBody>
      </p:sp>
    </p:spTree>
    <p:extLst>
      <p:ext uri="{BB962C8B-B14F-4D97-AF65-F5344CB8AC3E}">
        <p14:creationId xmlns:p14="http://schemas.microsoft.com/office/powerpoint/2010/main" val="348655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
Poll Title: Image extent is the area covered by an image, and depends on 1) the camera focal length (h); 2) the flying height (H); and...
https://www.polleverywhere.com/multiple_choice_polls/rRbEfgZr4Qt4PKZ</a:t>
            </a:r>
          </a:p>
        </p:txBody>
      </p:sp>
      <p:sp>
        <p:nvSpPr>
          <p:cNvPr id="4" name="Slide Number Placeholder 3"/>
          <p:cNvSpPr>
            <a:spLocks noGrp="1"/>
          </p:cNvSpPr>
          <p:nvPr>
            <p:ph type="sldNum" sz="quarter" idx="10"/>
          </p:nvPr>
        </p:nvSpPr>
        <p:spPr/>
        <p:txBody>
          <a:bodyPr/>
          <a:lstStyle/>
          <a:p>
            <a:fld id="{8B0993E8-77CB-4CE8-8134-9D98A3510F3A}" type="slidenum">
              <a:rPr lang="en-US" smtClean="0"/>
              <a:t>31</a:t>
            </a:fld>
            <a:endParaRPr lang="en-US" dirty="0"/>
          </a:p>
        </p:txBody>
      </p:sp>
    </p:spTree>
    <p:extLst>
      <p:ext uri="{BB962C8B-B14F-4D97-AF65-F5344CB8AC3E}">
        <p14:creationId xmlns:p14="http://schemas.microsoft.com/office/powerpoint/2010/main" val="1137011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
Poll Title: Spectral resolution is increased as...
https://www.polleverywhere.com/multiple_choice_polls/6fBSKm31JWPbhhd</a:t>
            </a:r>
          </a:p>
        </p:txBody>
      </p:sp>
      <p:sp>
        <p:nvSpPr>
          <p:cNvPr id="4" name="Slide Number Placeholder 3"/>
          <p:cNvSpPr>
            <a:spLocks noGrp="1"/>
          </p:cNvSpPr>
          <p:nvPr>
            <p:ph type="sldNum" sz="quarter" idx="10"/>
          </p:nvPr>
        </p:nvSpPr>
        <p:spPr/>
        <p:txBody>
          <a:bodyPr/>
          <a:lstStyle/>
          <a:p>
            <a:fld id="{8B0993E8-77CB-4CE8-8134-9D98A3510F3A}" type="slidenum">
              <a:rPr lang="en-US" smtClean="0"/>
              <a:t>32</a:t>
            </a:fld>
            <a:endParaRPr lang="en-US" dirty="0"/>
          </a:p>
        </p:txBody>
      </p:sp>
    </p:spTree>
    <p:extLst>
      <p:ext uri="{BB962C8B-B14F-4D97-AF65-F5344CB8AC3E}">
        <p14:creationId xmlns:p14="http://schemas.microsoft.com/office/powerpoint/2010/main" val="232345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35</a:t>
            </a:fld>
            <a:endParaRPr lang="en-US" dirty="0"/>
          </a:p>
        </p:txBody>
      </p:sp>
    </p:spTree>
    <p:extLst>
      <p:ext uri="{BB962C8B-B14F-4D97-AF65-F5344CB8AC3E}">
        <p14:creationId xmlns:p14="http://schemas.microsoft.com/office/powerpoint/2010/main" val="200593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F486C0A-2058-4BB7-8A20-07D0A647052D}" type="slidenum">
              <a:rPr lang="en-US"/>
              <a:pPr/>
              <a:t>36</a:t>
            </a:fld>
            <a:endParaRPr lang="en-US"/>
          </a:p>
        </p:txBody>
      </p:sp>
      <p:sp>
        <p:nvSpPr>
          <p:cNvPr id="33795" name="Rectangle 2"/>
          <p:cNvSpPr>
            <a:spLocks noGrp="1" noRot="1" noChangeAspect="1" noChangeArrowheads="1" noTextEdit="1"/>
          </p:cNvSpPr>
          <p:nvPr>
            <p:ph type="sldImg"/>
          </p:nvPr>
        </p:nvSpPr>
        <p:spPr>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a:t>Conclusions &amp; presentation of center concept</a:t>
            </a:r>
          </a:p>
          <a:p>
            <a:endParaRPr lang="en-US"/>
          </a:p>
        </p:txBody>
      </p:sp>
    </p:spTree>
    <p:extLst>
      <p:ext uri="{BB962C8B-B14F-4D97-AF65-F5344CB8AC3E}">
        <p14:creationId xmlns:p14="http://schemas.microsoft.com/office/powerpoint/2010/main" val="60143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38</a:t>
            </a:fld>
            <a:endParaRPr lang="en-US" dirty="0"/>
          </a:p>
        </p:txBody>
      </p:sp>
    </p:spTree>
    <p:extLst>
      <p:ext uri="{BB962C8B-B14F-4D97-AF65-F5344CB8AC3E}">
        <p14:creationId xmlns:p14="http://schemas.microsoft.com/office/powerpoint/2010/main" val="404264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42</a:t>
            </a:fld>
            <a:endParaRPr lang="en-US" dirty="0"/>
          </a:p>
        </p:txBody>
      </p:sp>
    </p:spTree>
    <p:extLst>
      <p:ext uri="{BB962C8B-B14F-4D97-AF65-F5344CB8AC3E}">
        <p14:creationId xmlns:p14="http://schemas.microsoft.com/office/powerpoint/2010/main" val="1037272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53</a:t>
            </a:fld>
            <a:endParaRPr lang="en-US" dirty="0"/>
          </a:p>
        </p:txBody>
      </p:sp>
    </p:spTree>
    <p:extLst>
      <p:ext uri="{BB962C8B-B14F-4D97-AF65-F5344CB8AC3E}">
        <p14:creationId xmlns:p14="http://schemas.microsoft.com/office/powerpoint/2010/main" val="706678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54</a:t>
            </a:fld>
            <a:endParaRPr lang="en-US" dirty="0"/>
          </a:p>
        </p:txBody>
      </p:sp>
    </p:spTree>
    <p:extLst>
      <p:ext uri="{BB962C8B-B14F-4D97-AF65-F5344CB8AC3E}">
        <p14:creationId xmlns:p14="http://schemas.microsoft.com/office/powerpoint/2010/main" val="409587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2</a:t>
            </a:fld>
            <a:endParaRPr lang="en-US" dirty="0"/>
          </a:p>
        </p:txBody>
      </p:sp>
    </p:spTree>
    <p:extLst>
      <p:ext uri="{BB962C8B-B14F-4D97-AF65-F5344CB8AC3E}">
        <p14:creationId xmlns:p14="http://schemas.microsoft.com/office/powerpoint/2010/main" val="2246121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55</a:t>
            </a:fld>
            <a:endParaRPr lang="en-US" dirty="0"/>
          </a:p>
        </p:txBody>
      </p:sp>
    </p:spTree>
    <p:extLst>
      <p:ext uri="{BB962C8B-B14F-4D97-AF65-F5344CB8AC3E}">
        <p14:creationId xmlns:p14="http://schemas.microsoft.com/office/powerpoint/2010/main" val="79896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3</a:t>
            </a:fld>
            <a:endParaRPr lang="en-US" dirty="0"/>
          </a:p>
        </p:txBody>
      </p:sp>
    </p:spTree>
    <p:extLst>
      <p:ext uri="{BB962C8B-B14F-4D97-AF65-F5344CB8AC3E}">
        <p14:creationId xmlns:p14="http://schemas.microsoft.com/office/powerpoint/2010/main" val="223407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4</a:t>
            </a:fld>
            <a:endParaRPr lang="en-US" dirty="0"/>
          </a:p>
        </p:txBody>
      </p:sp>
    </p:spTree>
    <p:extLst>
      <p:ext uri="{BB962C8B-B14F-4D97-AF65-F5344CB8AC3E}">
        <p14:creationId xmlns:p14="http://schemas.microsoft.com/office/powerpoint/2010/main" val="308149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5</a:t>
            </a:fld>
            <a:endParaRPr lang="en-US" dirty="0"/>
          </a:p>
        </p:txBody>
      </p:sp>
    </p:spTree>
    <p:extLst>
      <p:ext uri="{BB962C8B-B14F-4D97-AF65-F5344CB8AC3E}">
        <p14:creationId xmlns:p14="http://schemas.microsoft.com/office/powerpoint/2010/main" val="4110954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6</a:t>
            </a:fld>
            <a:endParaRPr lang="en-US" dirty="0"/>
          </a:p>
        </p:txBody>
      </p:sp>
    </p:spTree>
    <p:extLst>
      <p:ext uri="{BB962C8B-B14F-4D97-AF65-F5344CB8AC3E}">
        <p14:creationId xmlns:p14="http://schemas.microsoft.com/office/powerpoint/2010/main" val="414797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7</a:t>
            </a:fld>
            <a:endParaRPr lang="en-US" dirty="0"/>
          </a:p>
        </p:txBody>
      </p:sp>
    </p:spTree>
    <p:extLst>
      <p:ext uri="{BB962C8B-B14F-4D97-AF65-F5344CB8AC3E}">
        <p14:creationId xmlns:p14="http://schemas.microsoft.com/office/powerpoint/2010/main" val="9000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8</a:t>
            </a:fld>
            <a:endParaRPr lang="en-US" dirty="0"/>
          </a:p>
        </p:txBody>
      </p:sp>
    </p:spTree>
    <p:extLst>
      <p:ext uri="{BB962C8B-B14F-4D97-AF65-F5344CB8AC3E}">
        <p14:creationId xmlns:p14="http://schemas.microsoft.com/office/powerpoint/2010/main" val="4103284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13</a:t>
            </a:fld>
            <a:endParaRPr lang="en-US" dirty="0"/>
          </a:p>
        </p:txBody>
      </p:sp>
    </p:spTree>
    <p:extLst>
      <p:ext uri="{BB962C8B-B14F-4D97-AF65-F5344CB8AC3E}">
        <p14:creationId xmlns:p14="http://schemas.microsoft.com/office/powerpoint/2010/main" val="1627253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4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31749" y="626619"/>
            <a:ext cx="214313" cy="3179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2">
                  <a:lumMod val="50000"/>
                </a:schemeClr>
              </a:solidFill>
            </a:endParaRPr>
          </a:p>
        </p:txBody>
      </p:sp>
      <p:sp>
        <p:nvSpPr>
          <p:cNvPr id="23" name="Text Placeholder 22"/>
          <p:cNvSpPr>
            <a:spLocks noGrp="1"/>
          </p:cNvSpPr>
          <p:nvPr>
            <p:ph type="body" sz="quarter" idx="10"/>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57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31749" y="354766"/>
            <a:ext cx="214313" cy="58979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50000"/>
                </a:schemeClr>
              </a:solidFill>
            </a:endParaRPr>
          </a:p>
        </p:txBody>
      </p:sp>
      <p:sp>
        <p:nvSpPr>
          <p:cNvPr id="9" name="Title 8"/>
          <p:cNvSpPr>
            <a:spLocks noGrp="1"/>
          </p:cNvSpPr>
          <p:nvPr>
            <p:ph type="title"/>
          </p:nvPr>
        </p:nvSpPr>
        <p:spPr/>
        <p:txBody>
          <a:bodyPr/>
          <a:lstStyle/>
          <a:p>
            <a:r>
              <a:rPr lang="en-US" dirty="0"/>
              <a:t>Click to edit Master title style</a:t>
            </a:r>
          </a:p>
        </p:txBody>
      </p:sp>
      <p:sp>
        <p:nvSpPr>
          <p:cNvPr id="11" name="Text Placeholder 10"/>
          <p:cNvSpPr>
            <a:spLocks noGrp="1"/>
          </p:cNvSpPr>
          <p:nvPr>
            <p:ph type="body" sz="quarter" idx="10" hasCustomPrompt="1"/>
          </p:nvPr>
        </p:nvSpPr>
        <p:spPr>
          <a:xfrm>
            <a:off x="337760" y="292626"/>
            <a:ext cx="3324225" cy="279834"/>
          </a:xfrm>
        </p:spPr>
        <p:txBody>
          <a:bodyPr lIns="0"/>
          <a:lstStyle>
            <a:lvl1pPr>
              <a:defRPr baseline="0">
                <a:solidFill>
                  <a:schemeClr val="bg1">
                    <a:lumMod val="65000"/>
                  </a:schemeClr>
                </a:solidFill>
              </a:defRPr>
            </a:lvl1pPr>
          </a:lstStyle>
          <a:p>
            <a:pPr lvl="0"/>
            <a:r>
              <a:rPr lang="en-US" dirty="0"/>
              <a:t>CLICK TO ADD SUBTITLE</a:t>
            </a:r>
          </a:p>
        </p:txBody>
      </p:sp>
      <p:sp>
        <p:nvSpPr>
          <p:cNvPr id="6" name="Text Placeholder 22"/>
          <p:cNvSpPr>
            <a:spLocks noGrp="1"/>
          </p:cNvSpPr>
          <p:nvPr>
            <p:ph type="body" sz="quarter" idx="11"/>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37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4686300"/>
            <a:ext cx="1905000" cy="342900"/>
          </a:xfrm>
          <a:prstGeom prst="rect">
            <a:avLst/>
          </a:prstGeom>
          <a:ln/>
        </p:spPr>
        <p:txBody>
          <a:bodyPr/>
          <a:lstStyle>
            <a:lvl1pPr>
              <a:defRPr/>
            </a:lvl1pPr>
          </a:lstStyle>
          <a:p>
            <a:pPr>
              <a:defRPr/>
            </a:pPr>
            <a:fld id="{49F34C71-EA11-49F6-AF73-520EFBB88BCE}" type="slidenum">
              <a:rPr lang="en-US"/>
              <a:pPr>
                <a:defRPr/>
              </a:pPr>
              <a:t>‹#›</a:t>
            </a:fld>
            <a:endParaRPr lang="en-US"/>
          </a:p>
        </p:txBody>
      </p:sp>
    </p:spTree>
    <p:extLst>
      <p:ext uri="{BB962C8B-B14F-4D97-AF65-F5344CB8AC3E}">
        <p14:creationId xmlns:p14="http://schemas.microsoft.com/office/powerpoint/2010/main" val="47772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4686300"/>
            <a:ext cx="1905000" cy="342900"/>
          </a:xfrm>
          <a:prstGeom prst="rect">
            <a:avLst/>
          </a:prstGeom>
          <a:ln/>
        </p:spPr>
        <p:txBody>
          <a:bodyPr/>
          <a:lstStyle>
            <a:lvl1pPr>
              <a:defRPr/>
            </a:lvl1pPr>
          </a:lstStyle>
          <a:p>
            <a:pPr>
              <a:defRPr/>
            </a:pPr>
            <a:fld id="{68D36FC1-DE87-4162-BB74-2BF3C647F862}" type="slidenum">
              <a:rPr lang="en-US"/>
              <a:pPr>
                <a:defRPr/>
              </a:pPr>
              <a:t>‹#›</a:t>
            </a:fld>
            <a:endParaRPr lang="en-US"/>
          </a:p>
        </p:txBody>
      </p:sp>
    </p:spTree>
    <p:extLst>
      <p:ext uri="{BB962C8B-B14F-4D97-AF65-F5344CB8AC3E}">
        <p14:creationId xmlns:p14="http://schemas.microsoft.com/office/powerpoint/2010/main" val="3748234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4.xml"/><Relationship Id="rId7" Type="http://schemas.openxmlformats.org/officeDocument/2006/relationships/image" Target="../media/image2.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
        <p:nvSpPr>
          <p:cNvPr id="2" name="Rectangle 1"/>
          <p:cNvSpPr/>
          <p:nvPr userDrawn="1"/>
        </p:nvSpPr>
        <p:spPr>
          <a:xfrm>
            <a:off x="0" y="0"/>
            <a:ext cx="9144000" cy="4385733"/>
          </a:xfrm>
          <a:prstGeom prst="rect">
            <a:avLst/>
          </a:prstGeom>
          <a:solidFill>
            <a:srgbClr val="2728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4"/>
          <a:stretch>
            <a:fillRect/>
          </a:stretch>
        </p:blipFill>
        <p:spPr>
          <a:xfrm>
            <a:off x="297220" y="3824672"/>
            <a:ext cx="579961" cy="1112897"/>
          </a:xfrm>
          <a:prstGeom prst="rect">
            <a:avLst/>
          </a:prstGeom>
        </p:spPr>
      </p:pic>
      <p:sp>
        <p:nvSpPr>
          <p:cNvPr id="14" name="Title Placeholder 13"/>
          <p:cNvSpPr>
            <a:spLocks noGrp="1"/>
          </p:cNvSpPr>
          <p:nvPr>
            <p:ph type="title"/>
          </p:nvPr>
        </p:nvSpPr>
        <p:spPr>
          <a:xfrm>
            <a:off x="605260" y="1711614"/>
            <a:ext cx="5104958" cy="117088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3" name="Picture 2" descr="UI_Seal_white.png"/>
          <p:cNvPicPr>
            <a:picLocks noChangeAspect="1"/>
          </p:cNvPicPr>
          <p:nvPr userDrawn="1"/>
        </p:nvPicPr>
        <p:blipFill rotWithShape="1">
          <a:blip r:embed="rId5">
            <a:alphaModFix amt="6000"/>
            <a:extLst>
              <a:ext uri="{28A0092B-C50C-407E-A947-70E740481C1C}">
                <a14:useLocalDpi xmlns:a14="http://schemas.microsoft.com/office/drawing/2010/main" val="0"/>
              </a:ext>
            </a:extLst>
          </a:blip>
          <a:srcRect t="9218" r="4445" b="5350"/>
          <a:stretch/>
        </p:blipFill>
        <p:spPr>
          <a:xfrm>
            <a:off x="4229100" y="-1"/>
            <a:ext cx="4914900" cy="4394201"/>
          </a:xfrm>
          <a:prstGeom prst="rect">
            <a:avLst/>
          </a:prstGeom>
        </p:spPr>
      </p:pic>
    </p:spTree>
    <p:extLst>
      <p:ext uri="{BB962C8B-B14F-4D97-AF65-F5344CB8AC3E}">
        <p14:creationId xmlns:p14="http://schemas.microsoft.com/office/powerpoint/2010/main" val="376622852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685800" rtl="0" eaLnBrk="1" latinLnBrk="0" hangingPunct="1">
        <a:lnSpc>
          <a:spcPct val="90000"/>
        </a:lnSpc>
        <a:spcBef>
          <a:spcPct val="0"/>
        </a:spcBef>
        <a:buNone/>
        <a:defRPr sz="3200" kern="1200" cap="all">
          <a:solidFill>
            <a:schemeClr val="bg1"/>
          </a:solidFill>
          <a:latin typeface="Rockwell"/>
          <a:ea typeface="+mj-ea"/>
          <a:cs typeface="Rockwel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 Placeholder 15"/>
          <p:cNvSpPr>
            <a:spLocks noGrp="1"/>
          </p:cNvSpPr>
          <p:nvPr>
            <p:ph type="body" idx="1"/>
          </p:nvPr>
        </p:nvSpPr>
        <p:spPr>
          <a:xfrm>
            <a:off x="376083" y="1340879"/>
            <a:ext cx="4635149" cy="2278427"/>
          </a:xfrm>
          <a:prstGeom prst="rect">
            <a:avLst/>
          </a:prstGeom>
        </p:spPr>
        <p:txBody>
          <a:bodyPr vert="horz" lIns="0" tIns="0" rIns="0" bIns="0" rtlCol="0" anchor="t" anchorCtr="0">
            <a:noAutofit/>
          </a:bodyPr>
          <a:lstStyle/>
          <a:p>
            <a:pPr lvl="0"/>
            <a:r>
              <a:rPr lang="en-US" dirty="0"/>
              <a:t>Click to edit Master text styles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389438"/>
            <a:ext cx="9144000" cy="754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65000"/>
                </a:schemeClr>
              </a:solidFill>
            </a:endParaRPr>
          </a:p>
        </p:txBody>
      </p:sp>
      <p:pic>
        <p:nvPicPr>
          <p:cNvPr id="11" name="Picture 10"/>
          <p:cNvPicPr>
            <a:picLocks noChangeAspect="1"/>
          </p:cNvPicPr>
          <p:nvPr userDrawn="1"/>
        </p:nvPicPr>
        <p:blipFill>
          <a:blip r:embed="rId7"/>
          <a:stretch>
            <a:fillRect/>
          </a:stretch>
        </p:blipFill>
        <p:spPr>
          <a:xfrm>
            <a:off x="297219" y="3824671"/>
            <a:ext cx="579961" cy="1112897"/>
          </a:xfrm>
          <a:prstGeom prst="rect">
            <a:avLst/>
          </a:prstGeom>
        </p:spPr>
      </p:pic>
      <p:sp>
        <p:nvSpPr>
          <p:cNvPr id="19" name="Title Placeholder 16"/>
          <p:cNvSpPr>
            <a:spLocks noGrp="1"/>
          </p:cNvSpPr>
          <p:nvPr>
            <p:ph type="title"/>
          </p:nvPr>
        </p:nvSpPr>
        <p:spPr>
          <a:xfrm>
            <a:off x="330851" y="492709"/>
            <a:ext cx="8229600" cy="571589"/>
          </a:xfrm>
          <a:prstGeom prst="rect">
            <a:avLst/>
          </a:prstGeom>
        </p:spPr>
        <p:txBody>
          <a:bodyPr vert="horz" lIns="0" tIns="0" rIns="0" bIns="0" rtlCol="0" anchor="t" anchorCtr="0">
            <a:noAutofit/>
          </a:bodyPr>
          <a:lstStyle/>
          <a:p>
            <a:r>
              <a:rPr lang="en-US" dirty="0"/>
              <a:t>Click to edit title</a:t>
            </a:r>
          </a:p>
        </p:txBody>
      </p:sp>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Tree>
    <p:extLst>
      <p:ext uri="{BB962C8B-B14F-4D97-AF65-F5344CB8AC3E}">
        <p14:creationId xmlns:p14="http://schemas.microsoft.com/office/powerpoint/2010/main" val="120518918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342900" rtl="0" eaLnBrk="1" latinLnBrk="0" hangingPunct="1">
        <a:spcBef>
          <a:spcPct val="0"/>
        </a:spcBef>
        <a:buNone/>
        <a:defRPr sz="3600" b="0" i="0" kern="1200" cap="all">
          <a:solidFill>
            <a:srgbClr val="A27E55"/>
          </a:solidFill>
          <a:latin typeface="Rockwell"/>
          <a:ea typeface="+mj-ea"/>
          <a:cs typeface="+mj-cs"/>
        </a:defRPr>
      </a:lvl1pPr>
    </p:titleStyle>
    <p:body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5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4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2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1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3.xml"/><Relationship Id="rId1" Type="http://schemas.openxmlformats.org/officeDocument/2006/relationships/video" Target="https://www.youtube.com/embed/Nh-ZB5bxPhc"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1.jpe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jpeg"/><Relationship Id="rId1" Type="http://schemas.openxmlformats.org/officeDocument/2006/relationships/slideLayout" Target="../slideLayouts/slideLayout4.xml"/><Relationship Id="rId5" Type="http://schemas.openxmlformats.org/officeDocument/2006/relationships/hyperlink" Target="https://en.wikipedia.org/wiki/Artificial_satellite" TargetMode="External"/><Relationship Id="rId4" Type="http://schemas.openxmlformats.org/officeDocument/2006/relationships/hyperlink" Target="https://en.wikipedia.org/wiki/Remote_sensi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3.xml"/><Relationship Id="rId1" Type="http://schemas.openxmlformats.org/officeDocument/2006/relationships/video" Target="https://www.youtube.com/embed/rxOMhQwApMc"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gi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ideo" Target="https://www.youtube.com/embed/V0hsCD4qZMk" TargetMode="Externa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 Id="rId5" Type="http://schemas.openxmlformats.org/officeDocument/2006/relationships/image" Target="../media/image62.jpeg"/><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86.jpeg"/></Relationships>
</file>

<file path=ppt/slides/_rels/slide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603098" y="727401"/>
            <a:ext cx="7984558" cy="1170886"/>
          </a:xfrm>
        </p:spPr>
        <p:txBody>
          <a:bodyPr/>
          <a:lstStyle/>
          <a:p>
            <a:r>
              <a:rPr lang="en-US" dirty="0"/>
              <a:t>FOR375</a:t>
            </a:r>
            <a:br>
              <a:rPr lang="en-US" dirty="0"/>
            </a:br>
            <a:br>
              <a:rPr lang="en-US" dirty="0"/>
            </a:br>
            <a:r>
              <a:rPr lang="en-US" dirty="0"/>
              <a:t>Introduction to Remote Sensing</a:t>
            </a:r>
            <a:br>
              <a:rPr lang="en-US" dirty="0"/>
            </a:br>
            <a:br>
              <a:rPr lang="en-US" dirty="0"/>
            </a:br>
            <a:r>
              <a:rPr lang="en-US" sz="2400" dirty="0"/>
              <a:t>Spring 2016</a:t>
            </a:r>
          </a:p>
        </p:txBody>
      </p:sp>
      <p:sp>
        <p:nvSpPr>
          <p:cNvPr id="5" name="Rectangle 4"/>
          <p:cNvSpPr/>
          <p:nvPr/>
        </p:nvSpPr>
        <p:spPr>
          <a:xfrm>
            <a:off x="2678349" y="4039849"/>
            <a:ext cx="3655103" cy="307777"/>
          </a:xfrm>
          <a:prstGeom prst="rect">
            <a:avLst/>
          </a:prstGeom>
        </p:spPr>
        <p:txBody>
          <a:bodyPr wrap="none">
            <a:spAutoFit/>
          </a:bodyPr>
          <a:lstStyle/>
          <a:p>
            <a:r>
              <a:rPr lang="en-US" dirty="0">
                <a:solidFill>
                  <a:prstClr val="white"/>
                </a:solidFill>
              </a:rPr>
              <a:t>Lecture 7 – Introduction &amp; Remote Sensing</a:t>
            </a:r>
          </a:p>
        </p:txBody>
      </p:sp>
    </p:spTree>
    <p:extLst>
      <p:ext uri="{BB962C8B-B14F-4D97-AF65-F5344CB8AC3E}">
        <p14:creationId xmlns:p14="http://schemas.microsoft.com/office/powerpoint/2010/main" val="2561864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Types of resolution</a:t>
            </a:r>
          </a:p>
        </p:txBody>
      </p:sp>
      <p:sp>
        <p:nvSpPr>
          <p:cNvPr id="4" name="Text Placeholder 3"/>
          <p:cNvSpPr>
            <a:spLocks noGrp="1"/>
          </p:cNvSpPr>
          <p:nvPr>
            <p:ph type="body" sz="quarter" idx="11"/>
          </p:nvPr>
        </p:nvSpPr>
        <p:spPr>
          <a:xfrm>
            <a:off x="638989" y="1331579"/>
            <a:ext cx="7424355" cy="2288381"/>
          </a:xfrm>
        </p:spPr>
        <p:txBody>
          <a:bodyPr/>
          <a:lstStyle/>
          <a:p>
            <a:pPr marL="285750" lvl="2" indent="-285750">
              <a:lnSpc>
                <a:spcPts val="2160"/>
              </a:lnSpc>
              <a:spcAft>
                <a:spcPts val="900"/>
              </a:spcAft>
              <a:buFont typeface="Arial" panose="020B0604020202020204" pitchFamily="34" charset="0"/>
              <a:buChar char="•"/>
            </a:pPr>
            <a:r>
              <a:rPr lang="en-US" sz="1800" b="1" dirty="0"/>
              <a:t>Spatial resolution </a:t>
            </a:r>
            <a:r>
              <a:rPr lang="en-US" sz="1800" dirty="0"/>
              <a:t>– what size can I observe?</a:t>
            </a:r>
          </a:p>
          <a:p>
            <a:pPr marL="285750" lvl="2" indent="-285750">
              <a:lnSpc>
                <a:spcPts val="2160"/>
              </a:lnSpc>
              <a:spcAft>
                <a:spcPts val="900"/>
              </a:spcAft>
              <a:buFont typeface="Arial" panose="020B0604020202020204" pitchFamily="34" charset="0"/>
              <a:buChar char="•"/>
            </a:pPr>
            <a:r>
              <a:rPr lang="en-US" sz="1800" b="1" dirty="0"/>
              <a:t>Spectral resolution </a:t>
            </a:r>
            <a:r>
              <a:rPr lang="en-US" sz="1800" dirty="0"/>
              <a:t>– what wavelengths can I observe?</a:t>
            </a:r>
          </a:p>
          <a:p>
            <a:pPr marL="285750" lvl="2" indent="-285750">
              <a:lnSpc>
                <a:spcPts val="2160"/>
              </a:lnSpc>
              <a:spcAft>
                <a:spcPts val="900"/>
              </a:spcAft>
              <a:buFont typeface="Arial" panose="020B0604020202020204" pitchFamily="34" charset="0"/>
              <a:buChar char="•"/>
            </a:pPr>
            <a:r>
              <a:rPr lang="en-US" sz="1800" b="1" dirty="0"/>
              <a:t>Temporal resolution </a:t>
            </a:r>
            <a:r>
              <a:rPr lang="en-US" sz="1800" dirty="0"/>
              <a:t>– how often do you observe?</a:t>
            </a:r>
          </a:p>
          <a:p>
            <a:pPr marL="285750" lvl="2" indent="-285750">
              <a:lnSpc>
                <a:spcPts val="2160"/>
              </a:lnSpc>
              <a:spcAft>
                <a:spcPts val="900"/>
              </a:spcAft>
              <a:buFont typeface="Arial" panose="020B0604020202020204" pitchFamily="34" charset="0"/>
              <a:buChar char="•"/>
            </a:pPr>
            <a:r>
              <a:rPr lang="en-US" sz="1800" b="1" dirty="0"/>
              <a:t>Radiometric resolution </a:t>
            </a:r>
            <a:r>
              <a:rPr lang="en-US" sz="1800" dirty="0"/>
              <a:t>– degree of detail observed?</a:t>
            </a:r>
          </a:p>
          <a:p>
            <a:endParaRPr lang="en-US" dirty="0"/>
          </a:p>
        </p:txBody>
      </p:sp>
    </p:spTree>
    <p:extLst>
      <p:ext uri="{BB962C8B-B14F-4D97-AF65-F5344CB8AC3E}">
        <p14:creationId xmlns:p14="http://schemas.microsoft.com/office/powerpoint/2010/main" val="418469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paulg\teaching\for472\images\lillesand\c5f2n.tif"/>
          <p:cNvPicPr>
            <a:picLocks noChangeAspect="1" noChangeArrowheads="1"/>
          </p:cNvPicPr>
          <p:nvPr/>
        </p:nvPicPr>
        <p:blipFill>
          <a:blip r:embed="rId2"/>
          <a:srcRect/>
          <a:stretch>
            <a:fillRect/>
          </a:stretch>
        </p:blipFill>
        <p:spPr bwMode="auto">
          <a:xfrm>
            <a:off x="6275295" y="113232"/>
            <a:ext cx="2312894" cy="4156282"/>
          </a:xfrm>
          <a:prstGeom prst="rect">
            <a:avLst/>
          </a:prstGeom>
          <a:noFill/>
          <a:ln w="9525">
            <a:noFill/>
            <a:miter lim="800000"/>
            <a:headEnd/>
            <a:tailEnd/>
          </a:ln>
        </p:spPr>
      </p:pic>
      <p:sp>
        <p:nvSpPr>
          <p:cNvPr id="9219" name="Text Box 3"/>
          <p:cNvSpPr txBox="1">
            <a:spLocks noChangeArrowheads="1"/>
          </p:cNvSpPr>
          <p:nvPr/>
        </p:nvSpPr>
        <p:spPr bwMode="auto">
          <a:xfrm>
            <a:off x="349197" y="1793231"/>
            <a:ext cx="4100232" cy="1277273"/>
          </a:xfrm>
          <a:prstGeom prst="rect">
            <a:avLst/>
          </a:prstGeom>
          <a:noFill/>
          <a:ln w="9525">
            <a:noFill/>
            <a:miter lim="800000"/>
            <a:headEnd/>
            <a:tailEnd/>
          </a:ln>
        </p:spPr>
        <p:txBody>
          <a:bodyPr wrap="square">
            <a:spAutoFit/>
          </a:bodyPr>
          <a:lstStyle/>
          <a:p>
            <a:pPr>
              <a:spcBef>
                <a:spcPct val="50000"/>
              </a:spcBef>
            </a:pPr>
            <a:r>
              <a:rPr lang="en-US" b="1" dirty="0">
                <a:solidFill>
                  <a:schemeClr val="tx1">
                    <a:lumMod val="75000"/>
                    <a:lumOff val="25000"/>
                  </a:schemeClr>
                </a:solidFill>
                <a:latin typeface="Arial" charset="0"/>
              </a:rPr>
              <a:t>Instantaneous Field of View (IFOV):</a:t>
            </a:r>
          </a:p>
          <a:p>
            <a:pPr>
              <a:spcBef>
                <a:spcPct val="50000"/>
              </a:spcBef>
            </a:pPr>
            <a:r>
              <a:rPr lang="en-US" dirty="0">
                <a:solidFill>
                  <a:schemeClr val="tx1">
                    <a:lumMod val="75000"/>
                    <a:lumOff val="25000"/>
                  </a:schemeClr>
                </a:solidFill>
                <a:latin typeface="Arial" charset="0"/>
              </a:rPr>
              <a:t>the area viewed by the instrument if it were possible to suspend the motion of the aircraft (satellite platform) and the  scanning of the sensor for an instant</a:t>
            </a:r>
          </a:p>
        </p:txBody>
      </p:sp>
      <p:pic>
        <p:nvPicPr>
          <p:cNvPr id="9220" name="Picture 4" descr="H:\fireworkshop\aaron\LASER PATHSMALL.jpg"/>
          <p:cNvPicPr>
            <a:picLocks noChangeAspect="1" noChangeArrowheads="1"/>
          </p:cNvPicPr>
          <p:nvPr/>
        </p:nvPicPr>
        <p:blipFill>
          <a:blip r:embed="rId3"/>
          <a:srcRect/>
          <a:stretch>
            <a:fillRect/>
          </a:stretch>
        </p:blipFill>
        <p:spPr bwMode="auto">
          <a:xfrm>
            <a:off x="4167000" y="2093491"/>
            <a:ext cx="1656160" cy="1714500"/>
          </a:xfrm>
          <a:prstGeom prst="rect">
            <a:avLst/>
          </a:prstGeom>
          <a:noFill/>
          <a:ln w="9525">
            <a:noFill/>
            <a:miter lim="800000"/>
            <a:headEnd/>
            <a:tailEnd/>
          </a:ln>
        </p:spPr>
      </p:pic>
      <p:sp>
        <p:nvSpPr>
          <p:cNvPr id="9221" name="Text Box 5"/>
          <p:cNvSpPr txBox="1">
            <a:spLocks noChangeArrowheads="1"/>
          </p:cNvSpPr>
          <p:nvPr/>
        </p:nvSpPr>
        <p:spPr bwMode="auto">
          <a:xfrm>
            <a:off x="3398422" y="3854016"/>
            <a:ext cx="2800350" cy="415498"/>
          </a:xfrm>
          <a:prstGeom prst="rect">
            <a:avLst/>
          </a:prstGeom>
          <a:noFill/>
          <a:ln w="9525">
            <a:noFill/>
            <a:miter lim="800000"/>
            <a:headEnd/>
            <a:tailEnd/>
          </a:ln>
        </p:spPr>
        <p:txBody>
          <a:bodyPr>
            <a:spAutoFit/>
          </a:bodyPr>
          <a:lstStyle/>
          <a:p>
            <a:pPr algn="ctr">
              <a:spcBef>
                <a:spcPct val="50000"/>
              </a:spcBef>
            </a:pPr>
            <a:r>
              <a:rPr lang="en-US" sz="1050" dirty="0">
                <a:solidFill>
                  <a:schemeClr val="tx1">
                    <a:lumMod val="75000"/>
                    <a:lumOff val="25000"/>
                  </a:schemeClr>
                </a:solidFill>
                <a:latin typeface="Arial" charset="0"/>
              </a:rPr>
              <a:t>LiDAR spatial resolution: fundamentally different</a:t>
            </a:r>
          </a:p>
        </p:txBody>
      </p:sp>
      <p:sp>
        <p:nvSpPr>
          <p:cNvPr id="2" name="Title 1"/>
          <p:cNvSpPr>
            <a:spLocks noGrp="1"/>
          </p:cNvSpPr>
          <p:nvPr>
            <p:ph type="title"/>
          </p:nvPr>
        </p:nvSpPr>
        <p:spPr>
          <a:xfrm>
            <a:off x="259430" y="558971"/>
            <a:ext cx="8229600" cy="571589"/>
          </a:xfrm>
        </p:spPr>
        <p:txBody>
          <a:bodyPr/>
          <a:lstStyle/>
          <a:p>
            <a:r>
              <a:rPr lang="en-US" sz="2800" b="1" dirty="0"/>
              <a:t>Instantaneous field </a:t>
            </a:r>
            <a:br>
              <a:rPr lang="en-US" sz="2800" b="1" dirty="0"/>
            </a:br>
            <a:r>
              <a:rPr lang="en-US" sz="2800" b="1" dirty="0"/>
              <a:t>of view (IFOV)</a:t>
            </a:r>
          </a:p>
        </p:txBody>
      </p:sp>
    </p:spTree>
    <p:extLst>
      <p:ext uri="{BB962C8B-B14F-4D97-AF65-F5344CB8AC3E}">
        <p14:creationId xmlns:p14="http://schemas.microsoft.com/office/powerpoint/2010/main" val="1918577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639" y="237111"/>
            <a:ext cx="5202557" cy="4090229"/>
          </a:xfrm>
          <a:prstGeom prst="rect">
            <a:avLst/>
          </a:prstGeom>
        </p:spPr>
      </p:pic>
      <p:sp>
        <p:nvSpPr>
          <p:cNvPr id="2" name="Title 1"/>
          <p:cNvSpPr>
            <a:spLocks noGrp="1"/>
          </p:cNvSpPr>
          <p:nvPr>
            <p:ph type="title"/>
          </p:nvPr>
        </p:nvSpPr>
        <p:spPr/>
        <p:txBody>
          <a:bodyPr/>
          <a:lstStyle/>
          <a:p>
            <a:r>
              <a:rPr lang="en-US" b="1" dirty="0"/>
              <a:t>Instantaneous </a:t>
            </a:r>
            <a:br>
              <a:rPr lang="en-US" b="1" dirty="0"/>
            </a:br>
            <a:r>
              <a:rPr lang="en-US" b="1" dirty="0"/>
              <a:t>field </a:t>
            </a:r>
            <a:br>
              <a:rPr lang="en-US" b="1" dirty="0"/>
            </a:br>
            <a:r>
              <a:rPr lang="en-US" b="1" dirty="0"/>
              <a:t>of view </a:t>
            </a:r>
            <a:br>
              <a:rPr lang="en-US" b="1" dirty="0"/>
            </a:br>
            <a:r>
              <a:rPr lang="en-US" b="1" dirty="0"/>
              <a:t>(IFOV)</a:t>
            </a:r>
            <a:endParaRPr lang="en-US" dirty="0"/>
          </a:p>
        </p:txBody>
      </p:sp>
    </p:spTree>
    <p:extLst>
      <p:ext uri="{BB962C8B-B14F-4D97-AF65-F5344CB8AC3E}">
        <p14:creationId xmlns:p14="http://schemas.microsoft.com/office/powerpoint/2010/main" val="409314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D:\paulg\presentations\l1.17p.gif"/>
          <p:cNvPicPr>
            <a:picLocks noChangeAspect="1" noChangeArrowheads="1"/>
          </p:cNvPicPr>
          <p:nvPr/>
        </p:nvPicPr>
        <p:blipFill>
          <a:blip r:embed="rId3"/>
          <a:srcRect/>
          <a:stretch>
            <a:fillRect/>
          </a:stretch>
        </p:blipFill>
        <p:spPr bwMode="auto">
          <a:xfrm>
            <a:off x="3654447" y="1907500"/>
            <a:ext cx="5022056" cy="2128838"/>
          </a:xfrm>
          <a:prstGeom prst="rect">
            <a:avLst/>
          </a:prstGeom>
          <a:noFill/>
          <a:ln w="9525">
            <a:noFill/>
            <a:miter lim="800000"/>
            <a:headEnd/>
            <a:tailEnd/>
          </a:ln>
        </p:spPr>
      </p:pic>
      <p:pic>
        <p:nvPicPr>
          <p:cNvPr id="8195" name="Picture 5" descr="D:\paulg\presentations\l1.18p.gif"/>
          <p:cNvPicPr>
            <a:picLocks noChangeAspect="1" noChangeArrowheads="1"/>
          </p:cNvPicPr>
          <p:nvPr/>
        </p:nvPicPr>
        <p:blipFill>
          <a:blip r:embed="rId4"/>
          <a:srcRect/>
          <a:stretch>
            <a:fillRect/>
          </a:stretch>
        </p:blipFill>
        <p:spPr bwMode="auto">
          <a:xfrm>
            <a:off x="1143000" y="0"/>
            <a:ext cx="2208610" cy="3486150"/>
          </a:xfrm>
          <a:prstGeom prst="rect">
            <a:avLst/>
          </a:prstGeom>
          <a:noFill/>
          <a:ln w="9525">
            <a:noFill/>
            <a:miter lim="800000"/>
            <a:headEnd/>
            <a:tailEnd/>
          </a:ln>
        </p:spPr>
      </p:pic>
      <p:sp>
        <p:nvSpPr>
          <p:cNvPr id="8196" name="Text Box 9"/>
          <p:cNvSpPr txBox="1">
            <a:spLocks noChangeArrowheads="1"/>
          </p:cNvSpPr>
          <p:nvPr/>
        </p:nvSpPr>
        <p:spPr bwMode="auto">
          <a:xfrm>
            <a:off x="3428999" y="114300"/>
            <a:ext cx="5472953" cy="1600438"/>
          </a:xfrm>
          <a:prstGeom prst="rect">
            <a:avLst/>
          </a:prstGeom>
          <a:no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dirty="0">
                <a:solidFill>
                  <a:schemeClr val="tx1">
                    <a:lumMod val="75000"/>
                    <a:lumOff val="25000"/>
                  </a:schemeClr>
                </a:solidFill>
                <a:latin typeface="Arial" charset="0"/>
              </a:rPr>
              <a:t>Spatial resolution: refers to the pixel size, cell size, or instantaneous field of view (IFOV)</a:t>
            </a:r>
          </a:p>
          <a:p>
            <a:pPr marL="285750" indent="-285750">
              <a:spcBef>
                <a:spcPct val="50000"/>
              </a:spcBef>
              <a:buFont typeface="Arial" panose="020B0604020202020204" pitchFamily="34" charset="0"/>
              <a:buChar char="•"/>
            </a:pPr>
            <a:r>
              <a:rPr lang="en-US" dirty="0">
                <a:solidFill>
                  <a:schemeClr val="tx1">
                    <a:lumMod val="75000"/>
                    <a:lumOff val="25000"/>
                  </a:schemeClr>
                </a:solidFill>
                <a:latin typeface="Arial" charset="0"/>
              </a:rPr>
              <a:t>Typically the lower the flying height the greater the detail (larger scale), smaller the individual pixel size</a:t>
            </a:r>
          </a:p>
          <a:p>
            <a:pPr marL="285750" indent="-285750">
              <a:spcBef>
                <a:spcPct val="50000"/>
              </a:spcBef>
              <a:buFont typeface="Arial" panose="020B0604020202020204" pitchFamily="34" charset="0"/>
              <a:buChar char="•"/>
            </a:pPr>
            <a:r>
              <a:rPr lang="en-US" dirty="0">
                <a:solidFill>
                  <a:schemeClr val="tx1">
                    <a:lumMod val="75000"/>
                    <a:lumOff val="25000"/>
                  </a:schemeClr>
                </a:solidFill>
                <a:latin typeface="Arial" charset="0"/>
              </a:rPr>
              <a:t>Trade-offs exist between high spatial resolution and overall ground area encompassed by an image</a:t>
            </a:r>
          </a:p>
        </p:txBody>
      </p:sp>
      <p:sp>
        <p:nvSpPr>
          <p:cNvPr id="34826" name="Text Box 10"/>
          <p:cNvSpPr txBox="1">
            <a:spLocks noChangeArrowheads="1"/>
          </p:cNvSpPr>
          <p:nvPr/>
        </p:nvSpPr>
        <p:spPr bwMode="auto">
          <a:xfrm>
            <a:off x="337141" y="360923"/>
            <a:ext cx="1308881" cy="1546577"/>
          </a:xfrm>
          <a:prstGeom prst="rect">
            <a:avLst/>
          </a:prstGeom>
          <a:solidFill>
            <a:schemeClr val="accent1"/>
          </a:solidFill>
          <a:ln w="9525">
            <a:noFill/>
            <a:miter lim="800000"/>
            <a:headEnd/>
            <a:tailEnd/>
          </a:ln>
        </p:spPr>
        <p:txBody>
          <a:bodyPr wrap="square">
            <a:spAutoFit/>
          </a:bodyPr>
          <a:lstStyle/>
          <a:p>
            <a:pPr>
              <a:spcBef>
                <a:spcPct val="50000"/>
              </a:spcBef>
            </a:pPr>
            <a:r>
              <a:rPr lang="en-US" sz="1050" dirty="0">
                <a:solidFill>
                  <a:srgbClr val="FFFF00"/>
                </a:solidFill>
                <a:latin typeface="Arial" charset="0"/>
              </a:rPr>
              <a:t>As a general rule of thumb, in order to detect and/or map spatial objects on the ground, the pixel size should be about 1/3 the size of the object</a:t>
            </a:r>
          </a:p>
        </p:txBody>
      </p:sp>
      <p:sp>
        <p:nvSpPr>
          <p:cNvPr id="2" name="TextBox 1"/>
          <p:cNvSpPr txBox="1"/>
          <p:nvPr/>
        </p:nvSpPr>
        <p:spPr>
          <a:xfrm>
            <a:off x="3654447" y="4005967"/>
            <a:ext cx="1625894" cy="276999"/>
          </a:xfrm>
          <a:prstGeom prst="rect">
            <a:avLst/>
          </a:prstGeom>
        </p:spPr>
        <p:txBody>
          <a:bodyPr wrap="none" rtlCol="0">
            <a:spAutoFit/>
          </a:bodyPr>
          <a:lstStyle/>
          <a:p>
            <a:r>
              <a:rPr lang="en-US" sz="1200" b="1" dirty="0">
                <a:solidFill>
                  <a:srgbClr val="FF0000"/>
                </a:solidFill>
              </a:rPr>
              <a:t>High </a:t>
            </a:r>
            <a:r>
              <a:rPr lang="en-US" sz="1200" b="1" u="sng" dirty="0">
                <a:solidFill>
                  <a:srgbClr val="FF0000"/>
                </a:solidFill>
              </a:rPr>
              <a:t>spatial</a:t>
            </a:r>
            <a:r>
              <a:rPr lang="en-US" sz="1200" b="1" dirty="0">
                <a:solidFill>
                  <a:srgbClr val="FF0000"/>
                </a:solidFill>
              </a:rPr>
              <a:t> resolution</a:t>
            </a:r>
          </a:p>
        </p:txBody>
      </p:sp>
      <p:sp>
        <p:nvSpPr>
          <p:cNvPr id="7" name="TextBox 6"/>
          <p:cNvSpPr txBox="1"/>
          <p:nvPr/>
        </p:nvSpPr>
        <p:spPr>
          <a:xfrm>
            <a:off x="5081090" y="3991844"/>
            <a:ext cx="2168770" cy="461665"/>
          </a:xfrm>
          <a:prstGeom prst="rect">
            <a:avLst/>
          </a:prstGeom>
        </p:spPr>
        <p:txBody>
          <a:bodyPr wrap="square" rtlCol="0">
            <a:spAutoFit/>
          </a:bodyPr>
          <a:lstStyle/>
          <a:p>
            <a:pPr algn="ctr"/>
            <a:r>
              <a:rPr lang="en-US" sz="1200" b="1" dirty="0">
                <a:solidFill>
                  <a:srgbClr val="FF0000"/>
                </a:solidFill>
              </a:rPr>
              <a:t>Intermediate </a:t>
            </a:r>
            <a:r>
              <a:rPr lang="en-US" sz="1200" b="1" u="sng" dirty="0">
                <a:solidFill>
                  <a:srgbClr val="FF0000"/>
                </a:solidFill>
              </a:rPr>
              <a:t>spatial</a:t>
            </a:r>
            <a:r>
              <a:rPr lang="en-US" sz="1200" b="1" dirty="0">
                <a:solidFill>
                  <a:srgbClr val="FF0000"/>
                </a:solidFill>
              </a:rPr>
              <a:t> </a:t>
            </a:r>
          </a:p>
          <a:p>
            <a:pPr algn="ctr"/>
            <a:r>
              <a:rPr lang="en-US" sz="1200" b="1" dirty="0">
                <a:solidFill>
                  <a:srgbClr val="FF0000"/>
                </a:solidFill>
              </a:rPr>
              <a:t>resolution</a:t>
            </a:r>
          </a:p>
        </p:txBody>
      </p:sp>
      <p:sp>
        <p:nvSpPr>
          <p:cNvPr id="8" name="TextBox 7"/>
          <p:cNvSpPr txBox="1"/>
          <p:nvPr/>
        </p:nvSpPr>
        <p:spPr>
          <a:xfrm>
            <a:off x="6954936" y="3991844"/>
            <a:ext cx="1869832" cy="276999"/>
          </a:xfrm>
          <a:prstGeom prst="rect">
            <a:avLst/>
          </a:prstGeom>
        </p:spPr>
        <p:txBody>
          <a:bodyPr wrap="square" rtlCol="0">
            <a:spAutoFit/>
          </a:bodyPr>
          <a:lstStyle/>
          <a:p>
            <a:pPr algn="ctr"/>
            <a:r>
              <a:rPr lang="en-US" sz="1200" b="1" dirty="0">
                <a:solidFill>
                  <a:srgbClr val="FF0000"/>
                </a:solidFill>
              </a:rPr>
              <a:t>Low </a:t>
            </a:r>
            <a:r>
              <a:rPr lang="en-US" sz="1200" b="1" u="sng" dirty="0">
                <a:solidFill>
                  <a:srgbClr val="FF0000"/>
                </a:solidFill>
              </a:rPr>
              <a:t>spatial</a:t>
            </a:r>
            <a:r>
              <a:rPr lang="en-US" sz="1200" b="1" dirty="0">
                <a:solidFill>
                  <a:srgbClr val="FF0000"/>
                </a:solidFill>
              </a:rPr>
              <a:t> resolution</a:t>
            </a:r>
          </a:p>
        </p:txBody>
      </p:sp>
    </p:spTree>
    <p:extLst>
      <p:ext uri="{BB962C8B-B14F-4D97-AF65-F5344CB8AC3E}">
        <p14:creationId xmlns:p14="http://schemas.microsoft.com/office/powerpoint/2010/main" val="2719557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81469" y="1120798"/>
            <a:ext cx="4800369" cy="2800767"/>
          </a:xfrm>
          <a:prstGeom prst="rect">
            <a:avLst/>
          </a:prstGeom>
          <a:noFill/>
          <a:ln w="9525">
            <a:noFill/>
            <a:miter lim="800000"/>
            <a:headEnd/>
            <a:tailEnd/>
          </a:ln>
        </p:spPr>
        <p:txBody>
          <a:bodyPr wrap="square">
            <a:spAutoFit/>
          </a:bodyPr>
          <a:lstStyle/>
          <a:p>
            <a:pPr marL="285750" indent="-285750">
              <a:spcBef>
                <a:spcPct val="50000"/>
              </a:spcBef>
              <a:buFont typeface="Arial" panose="020B0604020202020204" pitchFamily="34" charset="0"/>
              <a:buChar char="•"/>
            </a:pPr>
            <a:r>
              <a:rPr lang="en-US" sz="1100" dirty="0">
                <a:solidFill>
                  <a:schemeClr val="tx1">
                    <a:lumMod val="75000"/>
                    <a:lumOff val="25000"/>
                  </a:schemeClr>
                </a:solidFill>
                <a:latin typeface="Arial" charset="0"/>
              </a:rPr>
              <a:t>Trade-offs exist between high spatial resolution and overall ground area encompassed by an image</a:t>
            </a:r>
          </a:p>
          <a:p>
            <a:pPr marL="285750" indent="-285750">
              <a:spcBef>
                <a:spcPct val="50000"/>
              </a:spcBef>
              <a:buFont typeface="Arial" panose="020B0604020202020204" pitchFamily="34" charset="0"/>
              <a:buChar char="•"/>
            </a:pPr>
            <a:r>
              <a:rPr lang="en-US" sz="1100" dirty="0">
                <a:solidFill>
                  <a:schemeClr val="tx1">
                    <a:lumMod val="75000"/>
                    <a:lumOff val="25000"/>
                  </a:schemeClr>
                </a:solidFill>
                <a:latin typeface="Arial" charset="0"/>
              </a:rPr>
              <a:t>However, remote sensing and the overhead perspective also provide us with a unique ability to perceive context, adjacency and spatial patterns. Digital images allow us to quickly zoom and pan so that we can look at context as well as detail – such as orthographic vs. perspective</a:t>
            </a:r>
          </a:p>
          <a:p>
            <a:pPr marL="285750" indent="-285750">
              <a:spcBef>
                <a:spcPct val="50000"/>
              </a:spcBef>
              <a:buFont typeface="Arial" panose="020B0604020202020204" pitchFamily="34" charset="0"/>
              <a:buChar char="•"/>
            </a:pPr>
            <a:r>
              <a:rPr lang="en-US" sz="1100" dirty="0">
                <a:solidFill>
                  <a:schemeClr val="tx1">
                    <a:lumMod val="75000"/>
                    <a:lumOff val="25000"/>
                  </a:schemeClr>
                </a:solidFill>
                <a:latin typeface="Arial" charset="0"/>
              </a:rPr>
              <a:t>Computers and digital imaging technologies provide a tremendous expansion of our ability to map and monitor at a variety of scales and perspectives.</a:t>
            </a:r>
          </a:p>
          <a:p>
            <a:pPr marL="285750" indent="-285750">
              <a:spcBef>
                <a:spcPct val="50000"/>
              </a:spcBef>
              <a:buFont typeface="Arial" panose="020B0604020202020204" pitchFamily="34" charset="0"/>
              <a:buChar char="•"/>
            </a:pPr>
            <a:r>
              <a:rPr lang="en-US" sz="1100" dirty="0">
                <a:solidFill>
                  <a:schemeClr val="tx1">
                    <a:lumMod val="75000"/>
                    <a:lumOff val="25000"/>
                  </a:schemeClr>
                </a:solidFill>
                <a:latin typeface="Arial" charset="0"/>
              </a:rPr>
              <a:t>Satellite images vs. aerial photos – digital technologies have bridged the gaps and differences</a:t>
            </a:r>
          </a:p>
          <a:p>
            <a:pPr marL="285750" indent="-285750">
              <a:spcBef>
                <a:spcPct val="50000"/>
              </a:spcBef>
              <a:buFont typeface="Arial" panose="020B0604020202020204" pitchFamily="34" charset="0"/>
              <a:buChar char="•"/>
            </a:pPr>
            <a:r>
              <a:rPr lang="en-US" sz="1100" dirty="0">
                <a:solidFill>
                  <a:schemeClr val="tx1">
                    <a:lumMod val="75000"/>
                    <a:lumOff val="25000"/>
                  </a:schemeClr>
                </a:solidFill>
                <a:latin typeface="Arial" charset="0"/>
              </a:rPr>
              <a:t>Remote sensing images provide a permanent record of ground conditions/patterns at a point in time</a:t>
            </a:r>
          </a:p>
        </p:txBody>
      </p:sp>
      <p:sp>
        <p:nvSpPr>
          <p:cNvPr id="2" name="Title 1"/>
          <p:cNvSpPr>
            <a:spLocks noGrp="1"/>
          </p:cNvSpPr>
          <p:nvPr>
            <p:ph type="title"/>
          </p:nvPr>
        </p:nvSpPr>
        <p:spPr/>
        <p:txBody>
          <a:bodyPr/>
          <a:lstStyle/>
          <a:p>
            <a:r>
              <a:rPr lang="en-US" sz="2800" b="1" dirty="0"/>
              <a:t>The value of remote sensing</a:t>
            </a:r>
          </a:p>
        </p:txBody>
      </p:sp>
      <p:pic>
        <p:nvPicPr>
          <p:cNvPr id="6" name="Picture 6" descr="Slide8"/>
          <p:cNvPicPr>
            <a:picLocks noChangeAspect="1" noChangeArrowheads="1"/>
          </p:cNvPicPr>
          <p:nvPr/>
        </p:nvPicPr>
        <p:blipFill>
          <a:blip r:embed="rId2"/>
          <a:srcRect l="8333" t="12222" r="3334"/>
          <a:stretch>
            <a:fillRect/>
          </a:stretch>
        </p:blipFill>
        <p:spPr bwMode="auto">
          <a:xfrm>
            <a:off x="5136518" y="2399169"/>
            <a:ext cx="2028200" cy="1511582"/>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7" name="Picture 5" descr="D:\teaching\for472\lectures\images\IMAGE1.jpg"/>
          <p:cNvPicPr>
            <a:picLocks noChangeAspect="1" noChangeArrowheads="1"/>
          </p:cNvPicPr>
          <p:nvPr/>
        </p:nvPicPr>
        <p:blipFill>
          <a:blip r:embed="rId3"/>
          <a:srcRect/>
          <a:stretch>
            <a:fillRect/>
          </a:stretch>
        </p:blipFill>
        <p:spPr bwMode="auto">
          <a:xfrm>
            <a:off x="7012256" y="2352905"/>
            <a:ext cx="1799898" cy="1777234"/>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5" name="Picture 7" descr="Slide9"/>
          <p:cNvPicPr>
            <a:picLocks noChangeAspect="1" noChangeArrowheads="1"/>
          </p:cNvPicPr>
          <p:nvPr/>
        </p:nvPicPr>
        <p:blipFill>
          <a:blip r:embed="rId4"/>
          <a:srcRect l="9166" t="12222" r="4167"/>
          <a:stretch>
            <a:fillRect/>
          </a:stretch>
        </p:blipFill>
        <p:spPr bwMode="auto">
          <a:xfrm>
            <a:off x="6322771" y="1231127"/>
            <a:ext cx="2057970" cy="1563266"/>
          </a:xfrm>
          <a:prstGeom prst="rect">
            <a:avLst/>
          </a:prstGeom>
          <a:noFill/>
          <a:ln w="9525">
            <a:noFill/>
            <a:miter lim="800000"/>
            <a:headEnd/>
            <a:tailEnd/>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15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Electromagnetic Spectrum (EM) and Wavelengths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3984" y="1360265"/>
            <a:ext cx="6118201" cy="2999600"/>
          </a:xfrm>
          <a:prstGeom prst="rect">
            <a:avLst/>
          </a:prstGeom>
        </p:spPr>
      </p:pic>
      <p:sp>
        <p:nvSpPr>
          <p:cNvPr id="6" name="TextBox 5"/>
          <p:cNvSpPr txBox="1"/>
          <p:nvPr/>
        </p:nvSpPr>
        <p:spPr>
          <a:xfrm>
            <a:off x="330850" y="1435835"/>
            <a:ext cx="2238537" cy="738664"/>
          </a:xfrm>
          <a:prstGeom prst="rect">
            <a:avLst/>
          </a:prstGeom>
        </p:spPr>
        <p:txBody>
          <a:bodyPr wrap="square" rtlCol="0">
            <a:spAutoFit/>
          </a:bodyPr>
          <a:lstStyle/>
          <a:p>
            <a:r>
              <a:rPr lang="en-US" dirty="0"/>
              <a:t>Light can be divided up into bands that have differing wavelengths.  </a:t>
            </a:r>
          </a:p>
        </p:txBody>
      </p:sp>
      <p:sp>
        <p:nvSpPr>
          <p:cNvPr id="7" name="TextBox 6"/>
          <p:cNvSpPr txBox="1"/>
          <p:nvPr/>
        </p:nvSpPr>
        <p:spPr>
          <a:xfrm>
            <a:off x="330849" y="2275289"/>
            <a:ext cx="2238537" cy="1169551"/>
          </a:xfrm>
          <a:prstGeom prst="rect">
            <a:avLst/>
          </a:prstGeom>
        </p:spPr>
        <p:txBody>
          <a:bodyPr wrap="square" rtlCol="0">
            <a:spAutoFit/>
          </a:bodyPr>
          <a:lstStyle/>
          <a:p>
            <a:r>
              <a:rPr lang="en-US" dirty="0"/>
              <a:t>Objects of differing composition (trees, grass, rocks) reflect the varied wavelengths of light in differing ways. </a:t>
            </a:r>
          </a:p>
        </p:txBody>
      </p:sp>
    </p:spTree>
    <p:extLst>
      <p:ext uri="{BB962C8B-B14F-4D97-AF65-F5344CB8AC3E}">
        <p14:creationId xmlns:p14="http://schemas.microsoft.com/office/powerpoint/2010/main" val="379192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paulg\teaching\for472\images\SPECTRUM.GIF"/>
          <p:cNvPicPr>
            <a:picLocks noChangeAspect="1" noChangeArrowheads="1"/>
          </p:cNvPicPr>
          <p:nvPr/>
        </p:nvPicPr>
        <p:blipFill>
          <a:blip r:embed="rId2"/>
          <a:srcRect/>
          <a:stretch>
            <a:fillRect/>
          </a:stretch>
        </p:blipFill>
        <p:spPr bwMode="auto">
          <a:xfrm>
            <a:off x="4457700" y="1069813"/>
            <a:ext cx="4286250" cy="3168253"/>
          </a:xfrm>
          <a:prstGeom prst="rect">
            <a:avLst/>
          </a:prstGeom>
          <a:noFill/>
          <a:ln w="9525">
            <a:noFill/>
            <a:miter lim="800000"/>
            <a:headEnd/>
            <a:tailEnd/>
          </a:ln>
        </p:spPr>
      </p:pic>
      <p:sp>
        <p:nvSpPr>
          <p:cNvPr id="12291" name="Text Box 14"/>
          <p:cNvSpPr txBox="1">
            <a:spLocks noChangeArrowheads="1"/>
          </p:cNvSpPr>
          <p:nvPr/>
        </p:nvSpPr>
        <p:spPr bwMode="auto">
          <a:xfrm>
            <a:off x="437169" y="1064298"/>
            <a:ext cx="3573556" cy="577081"/>
          </a:xfrm>
          <a:prstGeom prst="rect">
            <a:avLst/>
          </a:prstGeom>
          <a:noFill/>
          <a:ln w="9525">
            <a:noFill/>
            <a:miter lim="800000"/>
            <a:headEnd/>
            <a:tailEnd/>
          </a:ln>
        </p:spPr>
        <p:txBody>
          <a:bodyPr wrap="square">
            <a:spAutoFit/>
          </a:bodyPr>
          <a:lstStyle/>
          <a:p>
            <a:pPr>
              <a:spcBef>
                <a:spcPct val="50000"/>
              </a:spcBef>
            </a:pPr>
            <a:r>
              <a:rPr lang="en-US" sz="1050" b="1" dirty="0">
                <a:solidFill>
                  <a:schemeClr val="tx1">
                    <a:lumMod val="75000"/>
                    <a:lumOff val="25000"/>
                  </a:schemeClr>
                </a:solidFill>
                <a:latin typeface="Arial" charset="0"/>
              </a:rPr>
              <a:t>Spectral resolution: </a:t>
            </a:r>
            <a:r>
              <a:rPr lang="en-US" sz="1050" dirty="0">
                <a:solidFill>
                  <a:schemeClr val="tx1">
                    <a:lumMod val="75000"/>
                    <a:lumOff val="25000"/>
                  </a:schemeClr>
                </a:solidFill>
                <a:latin typeface="Arial" charset="0"/>
              </a:rPr>
              <a:t>refers to the number of colors or spectral bands we can acquire with a particular sensor or camera</a:t>
            </a:r>
          </a:p>
        </p:txBody>
      </p:sp>
      <p:sp>
        <p:nvSpPr>
          <p:cNvPr id="12292" name="Text Box 15"/>
          <p:cNvSpPr txBox="1">
            <a:spLocks noChangeArrowheads="1"/>
          </p:cNvSpPr>
          <p:nvPr/>
        </p:nvSpPr>
        <p:spPr bwMode="auto">
          <a:xfrm>
            <a:off x="145256" y="1832537"/>
            <a:ext cx="4157382" cy="2054409"/>
          </a:xfrm>
          <a:prstGeom prst="rect">
            <a:avLst/>
          </a:prstGeom>
          <a:noFill/>
          <a:ln w="9525">
            <a:noFill/>
            <a:miter lim="800000"/>
            <a:headEnd/>
            <a:tailEnd/>
          </a:ln>
        </p:spPr>
        <p:txBody>
          <a:bodyPr wrap="square">
            <a:spAutoFit/>
          </a:bodyPr>
          <a:lstStyle/>
          <a:p>
            <a:pPr>
              <a:spcBef>
                <a:spcPct val="50000"/>
              </a:spcBef>
            </a:pPr>
            <a:r>
              <a:rPr lang="en-US" sz="1500" dirty="0">
                <a:solidFill>
                  <a:schemeClr val="tx1">
                    <a:lumMod val="75000"/>
                    <a:lumOff val="25000"/>
                  </a:schemeClr>
                </a:solidFill>
                <a:latin typeface="Arial" charset="0"/>
              </a:rPr>
              <a:t>Traditional cameras capture visible wavelengths of light (B,G,R), and many newer sensors can capture or image wavelength </a:t>
            </a:r>
            <a:r>
              <a:rPr lang="en-US" sz="1500" dirty="0">
                <a:solidFill>
                  <a:schemeClr val="tx2"/>
                </a:solidFill>
                <a:latin typeface="Arial" charset="0"/>
              </a:rPr>
              <a:t>bands </a:t>
            </a:r>
            <a:r>
              <a:rPr lang="en-US" sz="1500" dirty="0">
                <a:solidFill>
                  <a:schemeClr val="tx1">
                    <a:lumMod val="75000"/>
                    <a:lumOff val="25000"/>
                  </a:schemeClr>
                </a:solidFill>
                <a:latin typeface="Arial" charset="0"/>
              </a:rPr>
              <a:t>(channels) outside of the visible spectrum (NIR, MIR, TIR). A band refers to a range along the electromagnetic spectrum. (Red band = ~.6-.7 </a:t>
            </a:r>
            <a:r>
              <a:rPr lang="en-US" sz="1500" dirty="0">
                <a:solidFill>
                  <a:schemeClr val="tx1">
                    <a:lumMod val="75000"/>
                    <a:lumOff val="25000"/>
                  </a:schemeClr>
                </a:solidFill>
                <a:latin typeface="Arial" charset="0"/>
                <a:cs typeface="Arial" charset="0"/>
              </a:rPr>
              <a:t>µ</a:t>
            </a:r>
            <a:r>
              <a:rPr lang="en-US" sz="1500" dirty="0">
                <a:solidFill>
                  <a:schemeClr val="tx1">
                    <a:lumMod val="75000"/>
                    <a:lumOff val="25000"/>
                  </a:schemeClr>
                </a:solidFill>
                <a:latin typeface="Arial" charset="0"/>
              </a:rPr>
              <a:t>meters)</a:t>
            </a:r>
          </a:p>
          <a:p>
            <a:pPr>
              <a:spcBef>
                <a:spcPct val="50000"/>
              </a:spcBef>
            </a:pPr>
            <a:endParaRPr lang="en-US" sz="1500" dirty="0">
              <a:solidFill>
                <a:schemeClr val="tx1">
                  <a:lumMod val="75000"/>
                  <a:lumOff val="25000"/>
                </a:schemeClr>
              </a:solidFill>
            </a:endParaRPr>
          </a:p>
        </p:txBody>
      </p:sp>
      <p:sp>
        <p:nvSpPr>
          <p:cNvPr id="2" name="Title 1"/>
          <p:cNvSpPr>
            <a:spLocks noGrp="1"/>
          </p:cNvSpPr>
          <p:nvPr>
            <p:ph type="title"/>
          </p:nvPr>
        </p:nvSpPr>
        <p:spPr/>
        <p:txBody>
          <a:bodyPr/>
          <a:lstStyle/>
          <a:p>
            <a:r>
              <a:rPr lang="en-US" sz="2800" b="1" dirty="0"/>
              <a:t>Spectral Resolution</a:t>
            </a:r>
          </a:p>
        </p:txBody>
      </p:sp>
      <p:pic>
        <p:nvPicPr>
          <p:cNvPr id="6146" name="Picture 2" descr="http://www.petonicpets.com/images/science/nanomet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514" y="3433077"/>
            <a:ext cx="781018" cy="772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54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0"/>
          <p:cNvGraphicFramePr>
            <a:graphicFrameLocks noChangeAspect="1"/>
          </p:cNvGraphicFramePr>
          <p:nvPr>
            <p:extLst>
              <p:ext uri="{D42A27DB-BD31-4B8C-83A1-F6EECF244321}">
                <p14:modId xmlns:p14="http://schemas.microsoft.com/office/powerpoint/2010/main" val="3350688541"/>
              </p:ext>
            </p:extLst>
          </p:nvPr>
        </p:nvGraphicFramePr>
        <p:xfrm>
          <a:off x="4772025" y="363892"/>
          <a:ext cx="3943350" cy="3926681"/>
        </p:xfrm>
        <a:graphic>
          <a:graphicData uri="http://schemas.openxmlformats.org/presentationml/2006/ole">
            <mc:AlternateContent xmlns:mc="http://schemas.openxmlformats.org/markup-compatibility/2006">
              <mc:Choice xmlns:v="urn:schemas-microsoft-com:vml" Requires="v">
                <p:oleObj spid="_x0000_s3155" name="Document" r:id="rId3" imgW="4953600" imgH="4932720" progId="Word.Document.8">
                  <p:embed/>
                </p:oleObj>
              </mc:Choice>
              <mc:Fallback>
                <p:oleObj name="Document" r:id="rId3" imgW="4953600" imgH="49327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363892"/>
                        <a:ext cx="3943350" cy="39266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1" name="Text Box 3"/>
          <p:cNvSpPr txBox="1">
            <a:spLocks noChangeArrowheads="1"/>
          </p:cNvSpPr>
          <p:nvPr/>
        </p:nvSpPr>
        <p:spPr bwMode="auto">
          <a:xfrm>
            <a:off x="873822" y="1488474"/>
            <a:ext cx="3228975" cy="1015663"/>
          </a:xfrm>
          <a:prstGeom prst="rect">
            <a:avLst/>
          </a:prstGeom>
          <a:noFill/>
          <a:ln w="9525">
            <a:noFill/>
            <a:miter lim="800000"/>
            <a:headEnd/>
            <a:tailEnd/>
          </a:ln>
        </p:spPr>
        <p:txBody>
          <a:bodyPr wrap="square">
            <a:spAutoFit/>
          </a:bodyPr>
          <a:lstStyle/>
          <a:p>
            <a:pPr>
              <a:spcBef>
                <a:spcPct val="50000"/>
              </a:spcBef>
            </a:pPr>
            <a:r>
              <a:rPr lang="en-US" sz="2000" b="1" dirty="0">
                <a:solidFill>
                  <a:schemeClr val="tx1">
                    <a:lumMod val="75000"/>
                    <a:lumOff val="25000"/>
                  </a:schemeClr>
                </a:solidFill>
                <a:latin typeface="Arial" charset="0"/>
              </a:rPr>
              <a:t>Characteristic curves for different earth surface phenomena</a:t>
            </a:r>
          </a:p>
        </p:txBody>
      </p:sp>
      <p:sp>
        <p:nvSpPr>
          <p:cNvPr id="2052" name="Text Box 4"/>
          <p:cNvSpPr txBox="1">
            <a:spLocks noChangeArrowheads="1"/>
          </p:cNvSpPr>
          <p:nvPr/>
        </p:nvSpPr>
        <p:spPr bwMode="auto">
          <a:xfrm>
            <a:off x="873822" y="2640164"/>
            <a:ext cx="3816029" cy="1323439"/>
          </a:xfrm>
          <a:prstGeom prst="rect">
            <a:avLst/>
          </a:prstGeom>
          <a:noFill/>
          <a:ln w="9525">
            <a:noFill/>
            <a:miter lim="800000"/>
            <a:headEnd/>
            <a:tailEnd/>
          </a:ln>
        </p:spPr>
        <p:txBody>
          <a:bodyPr wrap="square">
            <a:spAutoFit/>
          </a:bodyPr>
          <a:lstStyle/>
          <a:p>
            <a:pPr>
              <a:spcBef>
                <a:spcPct val="50000"/>
              </a:spcBef>
            </a:pPr>
            <a:r>
              <a:rPr lang="en-US" sz="2000" b="1" dirty="0">
                <a:solidFill>
                  <a:schemeClr val="tx1">
                    <a:lumMod val="75000"/>
                    <a:lumOff val="25000"/>
                  </a:schemeClr>
                </a:solidFill>
                <a:latin typeface="Arial" charset="0"/>
              </a:rPr>
              <a:t>These variations in reflectance cause differences in brightness as captured on film</a:t>
            </a:r>
          </a:p>
        </p:txBody>
      </p:sp>
      <p:sp>
        <p:nvSpPr>
          <p:cNvPr id="2" name="Title 1"/>
          <p:cNvSpPr>
            <a:spLocks noGrp="1"/>
          </p:cNvSpPr>
          <p:nvPr>
            <p:ph type="title"/>
          </p:nvPr>
        </p:nvSpPr>
        <p:spPr/>
        <p:txBody>
          <a:bodyPr/>
          <a:lstStyle/>
          <a:p>
            <a:r>
              <a:rPr lang="en-US" sz="2800" b="1" dirty="0"/>
              <a:t>Spectral Profiles</a:t>
            </a:r>
          </a:p>
        </p:txBody>
      </p:sp>
    </p:spTree>
    <p:extLst>
      <p:ext uri="{BB962C8B-B14F-4D97-AF65-F5344CB8AC3E}">
        <p14:creationId xmlns:p14="http://schemas.microsoft.com/office/powerpoint/2010/main" val="2565774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Spectral Resolution</a:t>
            </a:r>
          </a:p>
        </p:txBody>
      </p:sp>
      <p:sp>
        <p:nvSpPr>
          <p:cNvPr id="4" name="Text Placeholder 3"/>
          <p:cNvSpPr>
            <a:spLocks noGrp="1"/>
          </p:cNvSpPr>
          <p:nvPr>
            <p:ph type="body" sz="quarter" idx="11"/>
          </p:nvPr>
        </p:nvSpPr>
        <p:spPr>
          <a:xfrm>
            <a:off x="637600" y="1391425"/>
            <a:ext cx="4962417" cy="2288381"/>
          </a:xfrm>
        </p:spPr>
        <p:txBody>
          <a:bodyPr/>
          <a:lstStyle/>
          <a:p>
            <a:pPr marL="285750" indent="-285750" algn="just">
              <a:lnSpc>
                <a:spcPct val="200000"/>
              </a:lnSpc>
              <a:buFont typeface="Arial" panose="020B0604020202020204" pitchFamily="34" charset="0"/>
              <a:buChar char="•"/>
            </a:pPr>
            <a:r>
              <a:rPr lang="en-US" dirty="0"/>
              <a:t>Spectral resolution describes the ability of a sensor to define fine wavelength intervals.</a:t>
            </a:r>
          </a:p>
          <a:p>
            <a:pPr marL="285750" indent="-285750" algn="just">
              <a:lnSpc>
                <a:spcPct val="200000"/>
              </a:lnSpc>
              <a:buFont typeface="Arial" panose="020B0604020202020204" pitchFamily="34" charset="0"/>
              <a:buChar char="•"/>
            </a:pPr>
            <a:r>
              <a:rPr lang="en-US" dirty="0"/>
              <a:t>The finer the spectral resolution, the narrower the wavelength range for a particular channel or band</a:t>
            </a:r>
            <a:r>
              <a:rPr lang="en-US" dirty="0">
                <a:latin typeface="Times New Roman" pitchFamily="18" charset="0"/>
                <a:cs typeface="Times New Roman" pitchFamily="18" charset="0"/>
              </a:rPr>
              <a:t>.</a:t>
            </a:r>
          </a:p>
          <a:p>
            <a:pPr marL="285750" indent="-285750">
              <a:buFont typeface="Arial" panose="020B0604020202020204" pitchFamily="34" charset="0"/>
              <a:buChar char="•"/>
            </a:pPr>
            <a:endParaRPr lang="en-US" dirty="0"/>
          </a:p>
        </p:txBody>
      </p:sp>
      <p:pic>
        <p:nvPicPr>
          <p:cNvPr id="7" name="Picture 6"/>
          <p:cNvPicPr>
            <a:picLocks noChangeAspect="1" noChangeArrowheads="1"/>
          </p:cNvPicPr>
          <p:nvPr/>
        </p:nvPicPr>
        <p:blipFill>
          <a:blip r:embed="rId2"/>
          <a:srcRect/>
          <a:stretch>
            <a:fillRect/>
          </a:stretch>
        </p:blipFill>
        <p:spPr bwMode="auto">
          <a:xfrm>
            <a:off x="5906765" y="492709"/>
            <a:ext cx="2653686" cy="3682666"/>
          </a:xfrm>
          <a:prstGeom prst="rect">
            <a:avLst/>
          </a:prstGeom>
          <a:noFill/>
          <a:ln w="9525">
            <a:noFill/>
            <a:miter lim="800000"/>
            <a:headEnd/>
            <a:tailEnd/>
          </a:ln>
        </p:spPr>
      </p:pic>
    </p:spTree>
    <p:extLst>
      <p:ext uri="{BB962C8B-B14F-4D97-AF65-F5344CB8AC3E}">
        <p14:creationId xmlns:p14="http://schemas.microsoft.com/office/powerpoint/2010/main" val="1964052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What is a nanometer?</a:t>
            </a:r>
          </a:p>
        </p:txBody>
      </p:sp>
      <p:pic>
        <p:nvPicPr>
          <p:cNvPr id="7170" name="Picture 2" descr="http://learn.greencultured.co/pluginfile.php/23/mod_glossary/entry/137/Nanometer%20(n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447" y="2312894"/>
            <a:ext cx="2177581" cy="18200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petonicpets.com/images/science/nanome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655" y="2451550"/>
            <a:ext cx="1560434" cy="1542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22728" y="1145912"/>
            <a:ext cx="4572000" cy="523220"/>
          </a:xfrm>
          <a:prstGeom prst="rect">
            <a:avLst/>
          </a:prstGeom>
        </p:spPr>
        <p:txBody>
          <a:bodyPr>
            <a:spAutoFit/>
          </a:bodyPr>
          <a:lstStyle/>
          <a:p>
            <a:r>
              <a:rPr lang="en-US" dirty="0">
                <a:solidFill>
                  <a:srgbClr val="222222"/>
                </a:solidFill>
                <a:latin typeface="arial" panose="020B0604020202020204" pitchFamily="34" charset="0"/>
              </a:rPr>
              <a:t>A </a:t>
            </a:r>
            <a:r>
              <a:rPr lang="en-US" b="1" dirty="0">
                <a:solidFill>
                  <a:srgbClr val="222222"/>
                </a:solidFill>
                <a:latin typeface="arial" panose="020B0604020202020204" pitchFamily="34" charset="0"/>
              </a:rPr>
              <a:t>nanometer</a:t>
            </a:r>
            <a:r>
              <a:rPr lang="en-US" dirty="0">
                <a:solidFill>
                  <a:srgbClr val="222222"/>
                </a:solidFill>
                <a:latin typeface="arial" panose="020B0604020202020204" pitchFamily="34" charset="0"/>
              </a:rPr>
              <a:t> is a unit of spatial measurement that is 10</a:t>
            </a:r>
            <a:r>
              <a:rPr lang="en-US" baseline="30000" dirty="0">
                <a:solidFill>
                  <a:srgbClr val="222222"/>
                </a:solidFill>
                <a:latin typeface="arial" panose="020B0604020202020204" pitchFamily="34" charset="0"/>
              </a:rPr>
              <a:t>-9</a:t>
            </a:r>
            <a:r>
              <a:rPr lang="en-US" dirty="0">
                <a:solidFill>
                  <a:srgbClr val="222222"/>
                </a:solidFill>
                <a:latin typeface="arial" panose="020B0604020202020204" pitchFamily="34" charset="0"/>
              </a:rPr>
              <a:t> meter, or one billionth of a meter. </a:t>
            </a:r>
            <a:endParaRPr lang="en-US" dirty="0"/>
          </a:p>
        </p:txBody>
      </p:sp>
    </p:spTree>
    <p:extLst>
      <p:ext uri="{BB962C8B-B14F-4D97-AF65-F5344CB8AC3E}">
        <p14:creationId xmlns:p14="http://schemas.microsoft.com/office/powerpoint/2010/main" val="350555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Introduction to Remote Sensing</a:t>
            </a:r>
          </a:p>
        </p:txBody>
      </p:sp>
      <p:sp>
        <p:nvSpPr>
          <p:cNvPr id="4" name="Text Placeholder 3"/>
          <p:cNvSpPr>
            <a:spLocks noGrp="1"/>
          </p:cNvSpPr>
          <p:nvPr>
            <p:ph type="body" sz="quarter" idx="11"/>
          </p:nvPr>
        </p:nvSpPr>
        <p:spPr>
          <a:xfrm>
            <a:off x="276252" y="1369363"/>
            <a:ext cx="8164945" cy="2288381"/>
          </a:xfrm>
        </p:spPr>
        <p:txBody>
          <a:bodyPr/>
          <a:lstStyle/>
          <a:p>
            <a:r>
              <a:rPr lang="en-US" dirty="0"/>
              <a:t>Learning Objectives:</a:t>
            </a:r>
          </a:p>
          <a:p>
            <a:pPr marL="285750" lvl="1" indent="-285750">
              <a:lnSpc>
                <a:spcPts val="2160"/>
              </a:lnSpc>
            </a:pPr>
            <a:r>
              <a:rPr lang="en-US" sz="1800" dirty="0"/>
              <a:t>what remote sensing is and how it can be used for obtaining primary data</a:t>
            </a:r>
          </a:p>
          <a:p>
            <a:pPr marL="285750" lvl="1" indent="-285750">
              <a:lnSpc>
                <a:spcPts val="2160"/>
              </a:lnSpc>
            </a:pPr>
            <a:r>
              <a:rPr lang="en-US" sz="1800" dirty="0"/>
              <a:t>value of the overhead perspective – context, patterns, 	adjacencies</a:t>
            </a:r>
          </a:p>
          <a:p>
            <a:pPr marL="285750" lvl="1" indent="-285750">
              <a:lnSpc>
                <a:spcPts val="2160"/>
              </a:lnSpc>
            </a:pPr>
            <a:r>
              <a:rPr lang="en-US" sz="1800" dirty="0"/>
              <a:t>basic concepts of spatial, spectral, temporal and radiometric resolution</a:t>
            </a:r>
          </a:p>
          <a:p>
            <a:pPr marL="285750" lvl="1" indent="-285750">
              <a:lnSpc>
                <a:spcPts val="2160"/>
              </a:lnSpc>
            </a:pPr>
            <a:r>
              <a:rPr lang="en-US" sz="1800" dirty="0"/>
              <a:t>converting raw spectral images into information outputs or maps – image classification using statistical classifiers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07142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Spectral Resolution in 3 Min</a:t>
            </a:r>
          </a:p>
        </p:txBody>
      </p:sp>
      <p:pic>
        <p:nvPicPr>
          <p:cNvPr id="5" name="Nh-ZB5bxPhc"/>
          <p:cNvPicPr>
            <a:picLocks noRot="1" noChangeAspect="1"/>
          </p:cNvPicPr>
          <p:nvPr>
            <a:videoFile r:link="rId1"/>
          </p:nvPr>
        </p:nvPicPr>
        <p:blipFill>
          <a:blip r:embed="rId3"/>
          <a:stretch>
            <a:fillRect/>
          </a:stretch>
        </p:blipFill>
        <p:spPr>
          <a:xfrm>
            <a:off x="1804737" y="1161800"/>
            <a:ext cx="5618747" cy="3160545"/>
          </a:xfrm>
          <a:prstGeom prst="rect">
            <a:avLst/>
          </a:prstGeom>
        </p:spPr>
      </p:pic>
    </p:spTree>
    <p:extLst>
      <p:ext uri="{BB962C8B-B14F-4D97-AF65-F5344CB8AC3E}">
        <p14:creationId xmlns:p14="http://schemas.microsoft.com/office/powerpoint/2010/main" val="3409618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Remote Sensors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3957" y="998142"/>
            <a:ext cx="2030845" cy="2792412"/>
          </a:xfrm>
          <a:prstGeom prst="rect">
            <a:avLst/>
          </a:prstGeom>
        </p:spPr>
      </p:pic>
      <p:sp>
        <p:nvSpPr>
          <p:cNvPr id="7" name="TextBox 6"/>
          <p:cNvSpPr txBox="1"/>
          <p:nvPr/>
        </p:nvSpPr>
        <p:spPr>
          <a:xfrm>
            <a:off x="1081455" y="1257300"/>
            <a:ext cx="3824654" cy="1477328"/>
          </a:xfrm>
          <a:prstGeom prst="rect">
            <a:avLst/>
          </a:prstGeom>
        </p:spPr>
        <p:txBody>
          <a:bodyPr wrap="square" rtlCol="0">
            <a:spAutoFit/>
          </a:bodyPr>
          <a:lstStyle/>
          <a:p>
            <a:r>
              <a:rPr lang="en-US" b="1" dirty="0"/>
              <a:t>Image Extent </a:t>
            </a:r>
            <a:r>
              <a:rPr lang="en-US" dirty="0"/>
              <a:t>– the area covered by an image, and depends on the physical size of the sensing area (</a:t>
            </a:r>
            <a:r>
              <a:rPr lang="en-US" dirty="0" err="1"/>
              <a:t>sd</a:t>
            </a:r>
            <a:r>
              <a:rPr lang="en-US" dirty="0"/>
              <a:t>), the camera focal length (h) and the flying height (H).</a:t>
            </a:r>
          </a:p>
          <a:p>
            <a:endParaRPr lang="en-US" dirty="0"/>
          </a:p>
          <a:p>
            <a:pPr algn="ctr"/>
            <a:r>
              <a:rPr lang="en-US" sz="2000" b="1" dirty="0"/>
              <a:t>GD = </a:t>
            </a:r>
            <a:r>
              <a:rPr lang="en-US" sz="2000" b="1" dirty="0" err="1"/>
              <a:t>sd</a:t>
            </a:r>
            <a:r>
              <a:rPr lang="en-US" sz="2000" b="1" dirty="0"/>
              <a:t> * H /h</a:t>
            </a:r>
          </a:p>
        </p:txBody>
      </p:sp>
      <p:sp>
        <p:nvSpPr>
          <p:cNvPr id="9" name="TextBox 8"/>
          <p:cNvSpPr txBox="1"/>
          <p:nvPr/>
        </p:nvSpPr>
        <p:spPr>
          <a:xfrm>
            <a:off x="1081455" y="2927630"/>
            <a:ext cx="3824654" cy="1261884"/>
          </a:xfrm>
          <a:prstGeom prst="rect">
            <a:avLst/>
          </a:prstGeom>
        </p:spPr>
        <p:txBody>
          <a:bodyPr wrap="square" rtlCol="0">
            <a:spAutoFit/>
          </a:bodyPr>
          <a:lstStyle/>
          <a:p>
            <a:r>
              <a:rPr lang="en-US" dirty="0"/>
              <a:t>The </a:t>
            </a:r>
            <a:r>
              <a:rPr lang="en-US" b="1" dirty="0"/>
              <a:t>ground resolution </a:t>
            </a:r>
            <a:r>
              <a:rPr lang="en-US" dirty="0"/>
              <a:t>on aerial images can be determined by substituting the </a:t>
            </a:r>
            <a:r>
              <a:rPr lang="en-US" b="1" dirty="0"/>
              <a:t>cell dimension </a:t>
            </a:r>
            <a:r>
              <a:rPr lang="en-US" dirty="0"/>
              <a:t>for sensor dimension</a:t>
            </a:r>
          </a:p>
          <a:p>
            <a:endParaRPr lang="en-US" dirty="0"/>
          </a:p>
          <a:p>
            <a:pPr algn="ctr"/>
            <a:r>
              <a:rPr lang="en-US" sz="2000" b="1" dirty="0"/>
              <a:t>GD = cd * H /h</a:t>
            </a:r>
          </a:p>
        </p:txBody>
      </p:sp>
    </p:spTree>
    <p:extLst>
      <p:ext uri="{BB962C8B-B14F-4D97-AF65-F5344CB8AC3E}">
        <p14:creationId xmlns:p14="http://schemas.microsoft.com/office/powerpoint/2010/main" val="2790667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mages.wisegeek.com/electromagnetic-spect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709" y="188259"/>
            <a:ext cx="7653373" cy="389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59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8" name="Picture 4" descr="C:\paulg\teaching\for472\images\CHART.GIF"/>
          <p:cNvPicPr>
            <a:picLocks noChangeAspect="1" noChangeArrowheads="1"/>
          </p:cNvPicPr>
          <p:nvPr/>
        </p:nvPicPr>
        <p:blipFill>
          <a:blip r:embed="rId2"/>
          <a:srcRect/>
          <a:stretch>
            <a:fillRect/>
          </a:stretch>
        </p:blipFill>
        <p:spPr bwMode="auto">
          <a:xfrm>
            <a:off x="494179" y="1034303"/>
            <a:ext cx="2400300" cy="1757363"/>
          </a:xfrm>
          <a:prstGeom prst="rect">
            <a:avLst/>
          </a:prstGeom>
          <a:noFill/>
          <a:ln w="9525">
            <a:noFill/>
            <a:miter lim="800000"/>
            <a:headEnd/>
            <a:tailEnd/>
          </a:ln>
        </p:spPr>
      </p:pic>
      <p:pic>
        <p:nvPicPr>
          <p:cNvPr id="13315" name="Picture 10" descr="C:\paul\teaching\for375\spring06\lectures\bolstadgraphics\chapter6\fig6-2.gif"/>
          <p:cNvPicPr>
            <a:picLocks noChangeAspect="1" noChangeArrowheads="1"/>
          </p:cNvPicPr>
          <p:nvPr/>
        </p:nvPicPr>
        <p:blipFill>
          <a:blip r:embed="rId3"/>
          <a:srcRect/>
          <a:stretch>
            <a:fillRect/>
          </a:stretch>
        </p:blipFill>
        <p:spPr bwMode="auto">
          <a:xfrm>
            <a:off x="3065929" y="1034303"/>
            <a:ext cx="5657850" cy="2774156"/>
          </a:xfrm>
          <a:prstGeom prst="rect">
            <a:avLst/>
          </a:prstGeom>
          <a:noFill/>
          <a:ln w="9525">
            <a:noFill/>
            <a:miter lim="800000"/>
            <a:headEnd/>
            <a:tailEnd/>
          </a:ln>
        </p:spPr>
      </p:pic>
      <p:sp>
        <p:nvSpPr>
          <p:cNvPr id="2" name="Title 1"/>
          <p:cNvSpPr>
            <a:spLocks noGrp="1"/>
          </p:cNvSpPr>
          <p:nvPr>
            <p:ph type="title"/>
          </p:nvPr>
        </p:nvSpPr>
        <p:spPr/>
        <p:txBody>
          <a:bodyPr/>
          <a:lstStyle/>
          <a:p>
            <a:r>
              <a:rPr lang="en-US" sz="2800" b="1" dirty="0"/>
              <a:t>Spectral resolution</a:t>
            </a:r>
          </a:p>
        </p:txBody>
      </p:sp>
    </p:spTree>
    <p:extLst>
      <p:ext uri="{BB962C8B-B14F-4D97-AF65-F5344CB8AC3E}">
        <p14:creationId xmlns:p14="http://schemas.microsoft.com/office/powerpoint/2010/main" val="1086148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9" name="Picture 3" descr="C:\paulg\teaching\for472\images\SPECTRUM.GIF"/>
          <p:cNvPicPr>
            <a:picLocks noChangeAspect="1" noChangeArrowheads="1"/>
          </p:cNvPicPr>
          <p:nvPr/>
        </p:nvPicPr>
        <p:blipFill>
          <a:blip r:embed="rId3"/>
          <a:srcRect/>
          <a:stretch>
            <a:fillRect/>
          </a:stretch>
        </p:blipFill>
        <p:spPr bwMode="auto">
          <a:xfrm>
            <a:off x="334004" y="1390003"/>
            <a:ext cx="3031478" cy="2240703"/>
          </a:xfrm>
          <a:prstGeom prst="rect">
            <a:avLst/>
          </a:prstGeom>
          <a:noFill/>
          <a:ln w="9525">
            <a:noFill/>
            <a:miter lim="800000"/>
            <a:headEnd/>
            <a:tailEnd/>
          </a:ln>
        </p:spPr>
      </p:pic>
      <p:grpSp>
        <p:nvGrpSpPr>
          <p:cNvPr id="2" name="Group 5"/>
          <p:cNvGrpSpPr>
            <a:grpSpLocks/>
          </p:cNvGrpSpPr>
          <p:nvPr/>
        </p:nvGrpSpPr>
        <p:grpSpPr bwMode="auto">
          <a:xfrm>
            <a:off x="3980329" y="1290558"/>
            <a:ext cx="4968690" cy="2803065"/>
            <a:chOff x="210" y="2287"/>
            <a:chExt cx="4213" cy="2125"/>
          </a:xfrm>
        </p:grpSpPr>
        <p:pic>
          <p:nvPicPr>
            <p:cNvPr id="1031" name="Picture 6" descr="D:\paulg\teaching\for472\images\Fig3.gif"/>
            <p:cNvPicPr>
              <a:picLocks noChangeAspect="1" noChangeArrowheads="1"/>
            </p:cNvPicPr>
            <p:nvPr/>
          </p:nvPicPr>
          <p:blipFill>
            <a:blip r:embed="rId4"/>
            <a:srcRect/>
            <a:stretch>
              <a:fillRect/>
            </a:stretch>
          </p:blipFill>
          <p:spPr bwMode="auto">
            <a:xfrm>
              <a:off x="1386" y="2287"/>
              <a:ext cx="3037" cy="2125"/>
            </a:xfrm>
            <a:prstGeom prst="rect">
              <a:avLst/>
            </a:prstGeom>
            <a:noFill/>
            <a:ln w="9525">
              <a:noFill/>
              <a:miter lim="800000"/>
              <a:headEnd/>
              <a:tailEnd/>
            </a:ln>
          </p:spPr>
        </p:pic>
        <p:graphicFrame>
          <p:nvGraphicFramePr>
            <p:cNvPr id="1026" name="Object 7"/>
            <p:cNvGraphicFramePr>
              <a:graphicFrameLocks noChangeAspect="1"/>
            </p:cNvGraphicFramePr>
            <p:nvPr/>
          </p:nvGraphicFramePr>
          <p:xfrm>
            <a:off x="210" y="2963"/>
            <a:ext cx="555" cy="567"/>
          </p:xfrm>
          <a:graphic>
            <a:graphicData uri="http://schemas.openxmlformats.org/presentationml/2006/ole">
              <mc:AlternateContent xmlns:mc="http://schemas.openxmlformats.org/markup-compatibility/2006">
                <mc:Choice xmlns:v="urn:schemas-microsoft-com:vml" Requires="v">
                  <p:oleObj spid="_x0000_s2129" name="Clip" r:id="rId5" imgW="1799280" imgH="1837800" progId="">
                    <p:embed/>
                  </p:oleObj>
                </mc:Choice>
                <mc:Fallback>
                  <p:oleObj name="Clip" r:id="rId5" imgW="1799280" imgH="1837800" progId="">
                    <p:embed/>
                    <p:pic>
                      <p:nvPicPr>
                        <p:cNvPr id="0" name=""/>
                        <p:cNvPicPr>
                          <a:picLocks noChangeAspect="1" noChangeArrowheads="1"/>
                        </p:cNvPicPr>
                        <p:nvPr/>
                      </p:nvPicPr>
                      <p:blipFill>
                        <a:blip r:embed="rId6">
                          <a:lum bright="30000" contrast="6000"/>
                          <a:extLst>
                            <a:ext uri="{28A0092B-C50C-407E-A947-70E740481C1C}">
                              <a14:useLocalDpi xmlns:a14="http://schemas.microsoft.com/office/drawing/2010/main" val="0"/>
                            </a:ext>
                          </a:extLst>
                        </a:blip>
                        <a:srcRect/>
                        <a:stretch>
                          <a:fillRect/>
                        </a:stretch>
                      </p:blipFill>
                      <p:spPr bwMode="auto">
                        <a:xfrm>
                          <a:off x="210" y="2963"/>
                          <a:ext cx="555" cy="56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32" name="Line 8"/>
            <p:cNvSpPr>
              <a:spLocks noChangeShapeType="1"/>
            </p:cNvSpPr>
            <p:nvPr/>
          </p:nvSpPr>
          <p:spPr bwMode="auto">
            <a:xfrm>
              <a:off x="779" y="3208"/>
              <a:ext cx="508" cy="0"/>
            </a:xfrm>
            <a:prstGeom prst="line">
              <a:avLst/>
            </a:prstGeom>
            <a:noFill/>
            <a:ln w="28575">
              <a:solidFill>
                <a:srgbClr val="996600"/>
              </a:solidFill>
              <a:round/>
              <a:headEnd/>
              <a:tailEnd type="triangle" w="med" len="med"/>
            </a:ln>
          </p:spPr>
          <p:txBody>
            <a:bodyPr wrap="none" anchor="ctr"/>
            <a:lstStyle/>
            <a:p>
              <a:endParaRPr lang="en-US" sz="1050"/>
            </a:p>
          </p:txBody>
        </p:sp>
      </p:grpSp>
      <p:pic>
        <p:nvPicPr>
          <p:cNvPr id="188425" name="Picture 9" descr="D:\images\fscollection4.jpg"/>
          <p:cNvPicPr>
            <a:picLocks noChangeAspect="1" noChangeArrowheads="1"/>
          </p:cNvPicPr>
          <p:nvPr/>
        </p:nvPicPr>
        <p:blipFill>
          <a:blip r:embed="rId7"/>
          <a:srcRect l="5556" r="22223"/>
          <a:stretch>
            <a:fillRect/>
          </a:stretch>
        </p:blipFill>
        <p:spPr bwMode="auto">
          <a:xfrm>
            <a:off x="3701683" y="3065928"/>
            <a:ext cx="1226920" cy="1274109"/>
          </a:xfrm>
          <a:prstGeom prst="rect">
            <a:avLst/>
          </a:prstGeom>
          <a:noFill/>
          <a:ln w="9525">
            <a:noFill/>
            <a:miter lim="800000"/>
            <a:headEnd/>
            <a:tailEnd/>
          </a:ln>
        </p:spPr>
      </p:pic>
      <p:sp>
        <p:nvSpPr>
          <p:cNvPr id="3" name="Title 2"/>
          <p:cNvSpPr>
            <a:spLocks noGrp="1"/>
          </p:cNvSpPr>
          <p:nvPr>
            <p:ph type="title"/>
          </p:nvPr>
        </p:nvSpPr>
        <p:spPr/>
        <p:txBody>
          <a:bodyPr/>
          <a:lstStyle/>
          <a:p>
            <a:r>
              <a:rPr lang="en-US" sz="2800" b="1" dirty="0"/>
              <a:t>Spectral resolution</a:t>
            </a:r>
          </a:p>
        </p:txBody>
      </p:sp>
    </p:spTree>
    <p:extLst>
      <p:ext uri="{BB962C8B-B14F-4D97-AF65-F5344CB8AC3E}">
        <p14:creationId xmlns:p14="http://schemas.microsoft.com/office/powerpoint/2010/main" val="22817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descr="E:\New scans\l6.43p.tif"/>
          <p:cNvPicPr>
            <a:picLocks noChangeAspect="1" noChangeArrowheads="1"/>
          </p:cNvPicPr>
          <p:nvPr/>
        </p:nvPicPr>
        <p:blipFill>
          <a:blip r:embed="rId2"/>
          <a:srcRect/>
          <a:stretch>
            <a:fillRect/>
          </a:stretch>
        </p:blipFill>
        <p:spPr bwMode="auto">
          <a:xfrm>
            <a:off x="3120523" y="52814"/>
            <a:ext cx="5901223" cy="4176286"/>
          </a:xfrm>
          <a:prstGeom prst="rect">
            <a:avLst/>
          </a:prstGeom>
          <a:noFill/>
          <a:ln w="9525">
            <a:noFill/>
            <a:miter lim="800000"/>
            <a:headEnd/>
            <a:tailEnd/>
          </a:ln>
        </p:spPr>
      </p:pic>
      <p:sp>
        <p:nvSpPr>
          <p:cNvPr id="14340" name="Text Box 4"/>
          <p:cNvSpPr txBox="1">
            <a:spLocks noChangeArrowheads="1"/>
          </p:cNvSpPr>
          <p:nvPr/>
        </p:nvSpPr>
        <p:spPr bwMode="auto">
          <a:xfrm>
            <a:off x="5492354" y="4914900"/>
            <a:ext cx="1716881" cy="253916"/>
          </a:xfrm>
          <a:prstGeom prst="rect">
            <a:avLst/>
          </a:prstGeom>
          <a:noFill/>
          <a:ln w="9525">
            <a:noFill/>
            <a:miter lim="800000"/>
            <a:headEnd/>
            <a:tailEnd/>
          </a:ln>
        </p:spPr>
        <p:txBody>
          <a:bodyPr>
            <a:spAutoFit/>
          </a:bodyPr>
          <a:lstStyle/>
          <a:p>
            <a:pPr>
              <a:spcBef>
                <a:spcPct val="50000"/>
              </a:spcBef>
            </a:pPr>
            <a:r>
              <a:rPr lang="en-US" sz="1050">
                <a:solidFill>
                  <a:srgbClr val="FFFF00"/>
                </a:solidFill>
                <a:latin typeface="Arial" charset="0"/>
              </a:rPr>
              <a:t>(Lillesand &amp; Kiefer, 1996)</a:t>
            </a:r>
          </a:p>
        </p:txBody>
      </p:sp>
      <p:sp>
        <p:nvSpPr>
          <p:cNvPr id="14342" name="Line 6"/>
          <p:cNvSpPr>
            <a:spLocks noChangeShapeType="1"/>
          </p:cNvSpPr>
          <p:nvPr/>
        </p:nvSpPr>
        <p:spPr bwMode="auto">
          <a:xfrm>
            <a:off x="5752470" y="4229100"/>
            <a:ext cx="1771650" cy="0"/>
          </a:xfrm>
          <a:prstGeom prst="line">
            <a:avLst/>
          </a:prstGeom>
          <a:noFill/>
          <a:ln w="38100">
            <a:solidFill>
              <a:srgbClr val="FF3300"/>
            </a:solidFill>
            <a:round/>
            <a:headEnd type="triangle" w="med" len="med"/>
            <a:tailEnd type="triangle" w="med" len="med"/>
          </a:ln>
        </p:spPr>
        <p:txBody>
          <a:bodyPr wrap="none" anchor="ctr"/>
          <a:lstStyle/>
          <a:p>
            <a:endParaRPr lang="en-US" sz="1050"/>
          </a:p>
        </p:txBody>
      </p:sp>
      <p:sp>
        <p:nvSpPr>
          <p:cNvPr id="14343" name="Text Box 7"/>
          <p:cNvSpPr txBox="1">
            <a:spLocks noChangeArrowheads="1"/>
          </p:cNvSpPr>
          <p:nvPr/>
        </p:nvSpPr>
        <p:spPr bwMode="auto">
          <a:xfrm>
            <a:off x="5830421" y="3945454"/>
            <a:ext cx="1885950" cy="230832"/>
          </a:xfrm>
          <a:prstGeom prst="rect">
            <a:avLst/>
          </a:prstGeom>
          <a:noFill/>
          <a:ln w="9525">
            <a:noFill/>
            <a:miter lim="800000"/>
            <a:headEnd/>
            <a:tailEnd/>
          </a:ln>
        </p:spPr>
        <p:txBody>
          <a:bodyPr>
            <a:spAutoFit/>
          </a:bodyPr>
          <a:lstStyle/>
          <a:p>
            <a:pPr>
              <a:spcBef>
                <a:spcPct val="50000"/>
              </a:spcBef>
            </a:pPr>
            <a:r>
              <a:rPr lang="en-US" sz="900" dirty="0">
                <a:latin typeface="Arial" charset="0"/>
              </a:rPr>
              <a:t>Hyperspectral (224 channels)</a:t>
            </a:r>
          </a:p>
        </p:txBody>
      </p:sp>
      <p:sp>
        <p:nvSpPr>
          <p:cNvPr id="3" name="Title 2"/>
          <p:cNvSpPr>
            <a:spLocks noGrp="1"/>
          </p:cNvSpPr>
          <p:nvPr>
            <p:ph type="title"/>
          </p:nvPr>
        </p:nvSpPr>
        <p:spPr>
          <a:xfrm>
            <a:off x="330851" y="492709"/>
            <a:ext cx="2926699" cy="571589"/>
          </a:xfrm>
        </p:spPr>
        <p:txBody>
          <a:bodyPr/>
          <a:lstStyle/>
          <a:p>
            <a:r>
              <a:rPr lang="en-US" sz="3200" b="1" dirty="0"/>
              <a:t>Spectral resolution</a:t>
            </a:r>
          </a:p>
        </p:txBody>
      </p:sp>
    </p:spTree>
    <p:extLst>
      <p:ext uri="{BB962C8B-B14F-4D97-AF65-F5344CB8AC3E}">
        <p14:creationId xmlns:p14="http://schemas.microsoft.com/office/powerpoint/2010/main" val="4278649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UMAC\Images\uofihyper.jpg"/>
          <p:cNvPicPr>
            <a:picLocks noChangeAspect="1" noChangeArrowheads="1"/>
          </p:cNvPicPr>
          <p:nvPr/>
        </p:nvPicPr>
        <p:blipFill>
          <a:blip r:embed="rId2"/>
          <a:srcRect/>
          <a:stretch>
            <a:fillRect/>
          </a:stretch>
        </p:blipFill>
        <p:spPr bwMode="auto">
          <a:xfrm>
            <a:off x="2280396" y="0"/>
            <a:ext cx="5127389" cy="4318747"/>
          </a:xfrm>
          <a:prstGeom prst="rect">
            <a:avLst/>
          </a:prstGeom>
          <a:noFill/>
          <a:ln w="9525">
            <a:noFill/>
            <a:miter lim="800000"/>
            <a:headEnd/>
            <a:tailEnd/>
          </a:ln>
        </p:spPr>
      </p:pic>
    </p:spTree>
    <p:extLst>
      <p:ext uri="{BB962C8B-B14F-4D97-AF65-F5344CB8AC3E}">
        <p14:creationId xmlns:p14="http://schemas.microsoft.com/office/powerpoint/2010/main" val="1222618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teaching\for472\ndvi_example.jpg"/>
          <p:cNvPicPr>
            <a:picLocks noChangeAspect="1" noChangeArrowheads="1"/>
          </p:cNvPicPr>
          <p:nvPr/>
        </p:nvPicPr>
        <p:blipFill>
          <a:blip r:embed="rId2"/>
          <a:srcRect/>
          <a:stretch>
            <a:fillRect/>
          </a:stretch>
        </p:blipFill>
        <p:spPr bwMode="auto">
          <a:xfrm>
            <a:off x="614084" y="138772"/>
            <a:ext cx="2810434" cy="3124738"/>
          </a:xfrm>
          <a:prstGeom prst="rect">
            <a:avLst/>
          </a:prstGeom>
          <a:noFill/>
          <a:ln w="9525">
            <a:noFill/>
            <a:miter lim="800000"/>
            <a:headEnd/>
            <a:tailEnd/>
          </a:ln>
        </p:spPr>
      </p:pic>
      <p:pic>
        <p:nvPicPr>
          <p:cNvPr id="16387" name="Picture 4" descr="D:\paulg\teaching\for472\images\Fig3.gif"/>
          <p:cNvPicPr>
            <a:picLocks noChangeAspect="1" noChangeArrowheads="1"/>
          </p:cNvPicPr>
          <p:nvPr/>
        </p:nvPicPr>
        <p:blipFill>
          <a:blip r:embed="rId3"/>
          <a:srcRect/>
          <a:stretch>
            <a:fillRect/>
          </a:stretch>
        </p:blipFill>
        <p:spPr bwMode="auto">
          <a:xfrm>
            <a:off x="4572000" y="173068"/>
            <a:ext cx="4207234" cy="2966977"/>
          </a:xfrm>
          <a:prstGeom prst="rect">
            <a:avLst/>
          </a:prstGeom>
          <a:noFill/>
          <a:ln w="9525">
            <a:noFill/>
            <a:miter lim="800000"/>
            <a:headEnd/>
            <a:tailEnd/>
          </a:ln>
        </p:spPr>
      </p:pic>
      <p:sp>
        <p:nvSpPr>
          <p:cNvPr id="16388" name="Text Box 7"/>
          <p:cNvSpPr txBox="1">
            <a:spLocks noChangeArrowheads="1"/>
          </p:cNvSpPr>
          <p:nvPr/>
        </p:nvSpPr>
        <p:spPr bwMode="auto">
          <a:xfrm>
            <a:off x="95250" y="3451670"/>
            <a:ext cx="6172200" cy="253916"/>
          </a:xfrm>
          <a:prstGeom prst="rect">
            <a:avLst/>
          </a:prstGeom>
          <a:noFill/>
          <a:ln w="9525">
            <a:noFill/>
            <a:miter lim="800000"/>
            <a:headEnd/>
            <a:tailEnd/>
          </a:ln>
        </p:spPr>
        <p:txBody>
          <a:bodyPr>
            <a:spAutoFit/>
          </a:bodyPr>
          <a:lstStyle/>
          <a:p>
            <a:pPr>
              <a:spcBef>
                <a:spcPct val="50000"/>
              </a:spcBef>
            </a:pPr>
            <a:r>
              <a:rPr lang="en-US" sz="1050" dirty="0">
                <a:solidFill>
                  <a:schemeClr val="tx1">
                    <a:lumMod val="75000"/>
                    <a:lumOff val="25000"/>
                  </a:schemeClr>
                </a:solidFill>
                <a:latin typeface="Arial" charset="0"/>
              </a:rPr>
              <a:t>Normalized Difference Vegetation Index: NDVI = </a:t>
            </a:r>
          </a:p>
        </p:txBody>
      </p:sp>
      <p:sp>
        <p:nvSpPr>
          <p:cNvPr id="16389" name="Text Box 8"/>
          <p:cNvSpPr txBox="1">
            <a:spLocks noChangeArrowheads="1"/>
          </p:cNvSpPr>
          <p:nvPr/>
        </p:nvSpPr>
        <p:spPr bwMode="auto">
          <a:xfrm>
            <a:off x="3280522" y="3638121"/>
            <a:ext cx="1143000" cy="253916"/>
          </a:xfrm>
          <a:prstGeom prst="rect">
            <a:avLst/>
          </a:prstGeom>
          <a:noFill/>
          <a:ln w="9525">
            <a:noFill/>
            <a:miter lim="800000"/>
            <a:headEnd/>
            <a:tailEnd/>
          </a:ln>
        </p:spPr>
        <p:txBody>
          <a:bodyPr>
            <a:spAutoFit/>
          </a:bodyPr>
          <a:lstStyle/>
          <a:p>
            <a:pPr>
              <a:spcBef>
                <a:spcPct val="50000"/>
              </a:spcBef>
            </a:pPr>
            <a:r>
              <a:rPr lang="en-US" sz="1050" dirty="0">
                <a:solidFill>
                  <a:schemeClr val="tx1">
                    <a:lumMod val="75000"/>
                    <a:lumOff val="25000"/>
                  </a:schemeClr>
                </a:solidFill>
                <a:latin typeface="Arial" charset="0"/>
              </a:rPr>
              <a:t>NIR + visible</a:t>
            </a:r>
          </a:p>
        </p:txBody>
      </p:sp>
      <p:sp>
        <p:nvSpPr>
          <p:cNvPr id="16390" name="Text Box 9"/>
          <p:cNvSpPr txBox="1">
            <a:spLocks noChangeArrowheads="1"/>
          </p:cNvSpPr>
          <p:nvPr/>
        </p:nvSpPr>
        <p:spPr bwMode="auto">
          <a:xfrm>
            <a:off x="3280522" y="3265220"/>
            <a:ext cx="1143000" cy="253916"/>
          </a:xfrm>
          <a:prstGeom prst="rect">
            <a:avLst/>
          </a:prstGeom>
          <a:noFill/>
          <a:ln w="9525">
            <a:noFill/>
            <a:miter lim="800000"/>
            <a:headEnd/>
            <a:tailEnd/>
          </a:ln>
        </p:spPr>
        <p:txBody>
          <a:bodyPr>
            <a:spAutoFit/>
          </a:bodyPr>
          <a:lstStyle/>
          <a:p>
            <a:pPr>
              <a:spcBef>
                <a:spcPct val="50000"/>
              </a:spcBef>
            </a:pPr>
            <a:r>
              <a:rPr lang="en-US" sz="1050" dirty="0">
                <a:solidFill>
                  <a:schemeClr val="tx1">
                    <a:lumMod val="75000"/>
                    <a:lumOff val="25000"/>
                  </a:schemeClr>
                </a:solidFill>
                <a:latin typeface="Arial" charset="0"/>
              </a:rPr>
              <a:t>NIR - visible</a:t>
            </a:r>
          </a:p>
        </p:txBody>
      </p:sp>
      <p:sp>
        <p:nvSpPr>
          <p:cNvPr id="16391" name="Line 10"/>
          <p:cNvSpPr>
            <a:spLocks noChangeShapeType="1"/>
          </p:cNvSpPr>
          <p:nvPr/>
        </p:nvSpPr>
        <p:spPr bwMode="auto">
          <a:xfrm>
            <a:off x="3322544" y="3578628"/>
            <a:ext cx="857250" cy="0"/>
          </a:xfrm>
          <a:prstGeom prst="line">
            <a:avLst/>
          </a:prstGeom>
          <a:noFill/>
          <a:ln w="38100">
            <a:solidFill>
              <a:schemeClr val="tx1">
                <a:lumMod val="75000"/>
                <a:lumOff val="25000"/>
              </a:schemeClr>
            </a:solidFill>
            <a:round/>
            <a:headEnd/>
            <a:tailEnd/>
          </a:ln>
        </p:spPr>
        <p:txBody>
          <a:bodyPr/>
          <a:lstStyle/>
          <a:p>
            <a:endParaRPr lang="en-US" sz="1050">
              <a:solidFill>
                <a:schemeClr val="tx1">
                  <a:lumMod val="75000"/>
                  <a:lumOff val="25000"/>
                </a:schemeClr>
              </a:solidFill>
            </a:endParaRPr>
          </a:p>
        </p:txBody>
      </p:sp>
      <p:sp>
        <p:nvSpPr>
          <p:cNvPr id="2" name="Rectangle 1"/>
          <p:cNvSpPr/>
          <p:nvPr/>
        </p:nvSpPr>
        <p:spPr>
          <a:xfrm>
            <a:off x="4480952" y="3176261"/>
            <a:ext cx="4572000" cy="1015663"/>
          </a:xfrm>
          <a:prstGeom prst="rect">
            <a:avLst/>
          </a:prstGeom>
        </p:spPr>
        <p:txBody>
          <a:bodyPr>
            <a:spAutoFit/>
          </a:bodyPr>
          <a:lstStyle/>
          <a:p>
            <a:r>
              <a:rPr lang="en-US" sz="1200" dirty="0">
                <a:solidFill>
                  <a:srgbClr val="252525"/>
                </a:solidFill>
                <a:latin typeface="Arial" panose="020B0604020202020204" pitchFamily="34" charset="0"/>
              </a:rPr>
              <a:t>The </a:t>
            </a:r>
            <a:r>
              <a:rPr lang="en-US" sz="1200" b="1" dirty="0">
                <a:solidFill>
                  <a:srgbClr val="252525"/>
                </a:solidFill>
                <a:latin typeface="Arial" panose="020B0604020202020204" pitchFamily="34" charset="0"/>
              </a:rPr>
              <a:t>normalized difference vegetation index</a:t>
            </a:r>
            <a:r>
              <a:rPr lang="en-US" sz="1200" dirty="0">
                <a:solidFill>
                  <a:srgbClr val="252525"/>
                </a:solidFill>
                <a:latin typeface="Arial" panose="020B0604020202020204" pitchFamily="34" charset="0"/>
              </a:rPr>
              <a:t> (</a:t>
            </a:r>
            <a:r>
              <a:rPr lang="en-US" sz="1200" b="1" dirty="0">
                <a:solidFill>
                  <a:srgbClr val="252525"/>
                </a:solidFill>
                <a:latin typeface="Arial" panose="020B0604020202020204" pitchFamily="34" charset="0"/>
              </a:rPr>
              <a:t>NDVI</a:t>
            </a:r>
            <a:r>
              <a:rPr lang="en-US" sz="1200" dirty="0">
                <a:solidFill>
                  <a:srgbClr val="252525"/>
                </a:solidFill>
                <a:latin typeface="Arial" panose="020B0604020202020204" pitchFamily="34" charset="0"/>
              </a:rPr>
              <a:t>) is a simple graphical indicator that can be used to analyze </a:t>
            </a:r>
            <a:r>
              <a:rPr lang="en-US" sz="1200" dirty="0">
                <a:solidFill>
                  <a:srgbClr val="0B0080"/>
                </a:solidFill>
                <a:latin typeface="Arial" panose="020B0604020202020204" pitchFamily="34" charset="0"/>
                <a:hlinkClick r:id="rId4" tooltip="Remote sensing"/>
              </a:rPr>
              <a:t>remote sensing</a:t>
            </a:r>
            <a:r>
              <a:rPr lang="en-US" sz="1200" dirty="0">
                <a:solidFill>
                  <a:srgbClr val="252525"/>
                </a:solidFill>
                <a:latin typeface="Arial" panose="020B0604020202020204" pitchFamily="34" charset="0"/>
              </a:rPr>
              <a:t> measurements, typically but not necessarily from a </a:t>
            </a:r>
            <a:r>
              <a:rPr lang="en-US" sz="1200" dirty="0">
                <a:solidFill>
                  <a:srgbClr val="0B0080"/>
                </a:solidFill>
                <a:latin typeface="Arial" panose="020B0604020202020204" pitchFamily="34" charset="0"/>
                <a:hlinkClick r:id="rId5" tooltip="Artificial satellite"/>
              </a:rPr>
              <a:t>space platform</a:t>
            </a:r>
            <a:r>
              <a:rPr lang="en-US" sz="1200" dirty="0">
                <a:solidFill>
                  <a:srgbClr val="252525"/>
                </a:solidFill>
                <a:latin typeface="Arial" panose="020B0604020202020204" pitchFamily="34" charset="0"/>
              </a:rPr>
              <a:t>, and assess whether the target being observed contains live green vegetation or not.</a:t>
            </a:r>
            <a:endParaRPr lang="en-US" sz="1200" dirty="0"/>
          </a:p>
        </p:txBody>
      </p:sp>
    </p:spTree>
    <p:extLst>
      <p:ext uri="{BB962C8B-B14F-4D97-AF65-F5344CB8AC3E}">
        <p14:creationId xmlns:p14="http://schemas.microsoft.com/office/powerpoint/2010/main" val="455179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NDVI</a:t>
            </a:r>
          </a:p>
        </p:txBody>
      </p:sp>
      <p:pic>
        <p:nvPicPr>
          <p:cNvPr id="5" name="rxOMhQwApMc"/>
          <p:cNvPicPr>
            <a:picLocks noRot="1" noChangeAspect="1"/>
          </p:cNvPicPr>
          <p:nvPr>
            <a:videoFile r:link="rId1"/>
          </p:nvPr>
        </p:nvPicPr>
        <p:blipFill>
          <a:blip r:embed="rId3"/>
          <a:stretch>
            <a:fillRect/>
          </a:stretch>
        </p:blipFill>
        <p:spPr>
          <a:xfrm>
            <a:off x="1882589" y="620806"/>
            <a:ext cx="6221505" cy="3499597"/>
          </a:xfrm>
          <a:prstGeom prst="rect">
            <a:avLst/>
          </a:prstGeom>
        </p:spPr>
      </p:pic>
    </p:spTree>
    <p:extLst>
      <p:ext uri="{BB962C8B-B14F-4D97-AF65-F5344CB8AC3E}">
        <p14:creationId xmlns:p14="http://schemas.microsoft.com/office/powerpoint/2010/main" val="116553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2259" y="4035645"/>
            <a:ext cx="7431741" cy="307777"/>
          </a:xfrm>
          <a:prstGeom prst="rect">
            <a:avLst/>
          </a:prstGeom>
        </p:spPr>
        <p:txBody>
          <a:bodyPr wrap="square">
            <a:spAutoFit/>
          </a:bodyPr>
          <a:lstStyle/>
          <a:p>
            <a:r>
              <a:rPr lang="en-US" i="1" dirty="0">
                <a:solidFill>
                  <a:srgbClr val="252525"/>
                </a:solidFill>
                <a:latin typeface="Arial" panose="020B0604020202020204" pitchFamily="34" charset="0"/>
              </a:rPr>
              <a:t>NDVI can be used to quantify the photosynthetic capacity of plant canopies.</a:t>
            </a:r>
            <a:endParaRPr lang="en-US" i="1" dirty="0"/>
          </a:p>
        </p:txBody>
      </p:sp>
      <p:sp>
        <p:nvSpPr>
          <p:cNvPr id="4" name="Title 3"/>
          <p:cNvSpPr>
            <a:spLocks noGrp="1"/>
          </p:cNvSpPr>
          <p:nvPr>
            <p:ph type="title"/>
          </p:nvPr>
        </p:nvSpPr>
        <p:spPr/>
        <p:txBody>
          <a:bodyPr/>
          <a:lstStyle/>
          <a:p>
            <a:r>
              <a:rPr lang="en-US" sz="2800" b="1" dirty="0"/>
              <a:t>Normalized Difference Vegetation Index (NDVI)</a:t>
            </a:r>
          </a:p>
        </p:txBody>
      </p:sp>
      <p:sp>
        <p:nvSpPr>
          <p:cNvPr id="5" name="Text Placeholder 4"/>
          <p:cNvSpPr>
            <a:spLocks noGrp="1"/>
          </p:cNvSpPr>
          <p:nvPr>
            <p:ph type="body" sz="quarter" idx="10"/>
          </p:nvPr>
        </p:nvSpPr>
        <p:spPr>
          <a:xfrm>
            <a:off x="186234" y="1509464"/>
            <a:ext cx="6214566" cy="2288381"/>
          </a:xfrm>
        </p:spPr>
        <p:txBody>
          <a:bodyPr/>
          <a:lstStyle/>
          <a:p>
            <a:pPr marL="285750" indent="-285750">
              <a:buFont typeface="Arial" panose="020B0604020202020204" pitchFamily="34" charset="0"/>
              <a:buChar char="•"/>
            </a:pPr>
            <a:r>
              <a:rPr lang="en-US" sz="1400" dirty="0"/>
              <a:t>The pigment in plant leaves, chlorophyll, strongly absorbs visible light (from 0.4 to 0.7 µm) for use in photosynthesis. </a:t>
            </a:r>
          </a:p>
          <a:p>
            <a:pPr marL="285750" indent="-285750">
              <a:buFont typeface="Arial" panose="020B0604020202020204" pitchFamily="34" charset="0"/>
              <a:buChar char="•"/>
            </a:pPr>
            <a:r>
              <a:rPr lang="en-US" sz="1400" dirty="0"/>
              <a:t>The cell structure of the leaves, on the other hand, strongly reflects near-infrared light (from 0.7 to 1.1 µm). The more leaves a plant has, the more these wavelengths of light are absorbed, respectively.</a:t>
            </a:r>
          </a:p>
          <a:p>
            <a:pPr marL="285750" indent="-285750">
              <a:buFont typeface="Arial" panose="020B0604020202020204" pitchFamily="34" charset="0"/>
              <a:buChar char="•"/>
            </a:pPr>
            <a:r>
              <a:rPr lang="en-US" sz="1400" dirty="0"/>
              <a:t>By exploiting the strong differences in plant reflectance, we can determine their spatial distribution</a:t>
            </a:r>
          </a:p>
        </p:txBody>
      </p:sp>
      <p:sp>
        <p:nvSpPr>
          <p:cNvPr id="6" name="Text Box 8"/>
          <p:cNvSpPr txBox="1">
            <a:spLocks noChangeArrowheads="1"/>
          </p:cNvSpPr>
          <p:nvPr/>
        </p:nvSpPr>
        <p:spPr bwMode="auto">
          <a:xfrm>
            <a:off x="7135906" y="1622389"/>
            <a:ext cx="1743074" cy="338554"/>
          </a:xfrm>
          <a:prstGeom prst="rect">
            <a:avLst/>
          </a:prstGeom>
          <a:noFill/>
          <a:ln w="9525">
            <a:noFill/>
            <a:miter lim="800000"/>
            <a:headEnd/>
            <a:tailEnd/>
          </a:ln>
        </p:spPr>
        <p:txBody>
          <a:bodyPr wrap="square">
            <a:spAutoFit/>
          </a:bodyPr>
          <a:lstStyle/>
          <a:p>
            <a:pPr>
              <a:spcBef>
                <a:spcPct val="50000"/>
              </a:spcBef>
            </a:pPr>
            <a:r>
              <a:rPr lang="en-US" sz="1600" dirty="0">
                <a:solidFill>
                  <a:schemeClr val="tx1">
                    <a:lumMod val="75000"/>
                    <a:lumOff val="25000"/>
                  </a:schemeClr>
                </a:solidFill>
                <a:latin typeface="Arial" charset="0"/>
              </a:rPr>
              <a:t>NIR + visible</a:t>
            </a:r>
          </a:p>
        </p:txBody>
      </p:sp>
      <p:sp>
        <p:nvSpPr>
          <p:cNvPr id="7" name="Text Box 9"/>
          <p:cNvSpPr txBox="1">
            <a:spLocks noChangeArrowheads="1"/>
          </p:cNvSpPr>
          <p:nvPr/>
        </p:nvSpPr>
        <p:spPr bwMode="auto">
          <a:xfrm>
            <a:off x="7135906" y="1249488"/>
            <a:ext cx="1743074" cy="338554"/>
          </a:xfrm>
          <a:prstGeom prst="rect">
            <a:avLst/>
          </a:prstGeom>
          <a:noFill/>
          <a:ln w="9525">
            <a:noFill/>
            <a:miter lim="800000"/>
            <a:headEnd/>
            <a:tailEnd/>
          </a:ln>
        </p:spPr>
        <p:txBody>
          <a:bodyPr wrap="square">
            <a:spAutoFit/>
          </a:bodyPr>
          <a:lstStyle/>
          <a:p>
            <a:pPr>
              <a:spcBef>
                <a:spcPct val="50000"/>
              </a:spcBef>
            </a:pPr>
            <a:r>
              <a:rPr lang="en-US" sz="1600" dirty="0">
                <a:solidFill>
                  <a:schemeClr val="tx1">
                    <a:lumMod val="75000"/>
                    <a:lumOff val="25000"/>
                  </a:schemeClr>
                </a:solidFill>
                <a:latin typeface="Arial" charset="0"/>
              </a:rPr>
              <a:t>NIR - visible</a:t>
            </a:r>
          </a:p>
        </p:txBody>
      </p:sp>
      <p:sp>
        <p:nvSpPr>
          <p:cNvPr id="8" name="Line 10"/>
          <p:cNvSpPr>
            <a:spLocks noChangeShapeType="1"/>
          </p:cNvSpPr>
          <p:nvPr/>
        </p:nvSpPr>
        <p:spPr bwMode="auto">
          <a:xfrm flipV="1">
            <a:off x="7231154" y="1622389"/>
            <a:ext cx="1123951" cy="4549"/>
          </a:xfrm>
          <a:prstGeom prst="line">
            <a:avLst/>
          </a:prstGeom>
          <a:noFill/>
          <a:ln w="38100">
            <a:solidFill>
              <a:schemeClr val="tx1">
                <a:lumMod val="75000"/>
                <a:lumOff val="25000"/>
              </a:schemeClr>
            </a:solidFill>
            <a:round/>
            <a:headEnd/>
            <a:tailEnd/>
          </a:ln>
        </p:spPr>
        <p:txBody>
          <a:bodyPr/>
          <a:lstStyle/>
          <a:p>
            <a:endParaRPr lang="en-US" sz="1050">
              <a:solidFill>
                <a:schemeClr val="tx1">
                  <a:lumMod val="75000"/>
                  <a:lumOff val="25000"/>
                </a:schemeClr>
              </a:solidFill>
            </a:endParaRPr>
          </a:p>
        </p:txBody>
      </p:sp>
      <p:pic>
        <p:nvPicPr>
          <p:cNvPr id="8194" name="Picture 2" descr="http://localgrowersolutions.com/wp-content/uploads/2012/05/NDVI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5460" y="2295498"/>
            <a:ext cx="2253520" cy="1502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5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33501" y="205084"/>
            <a:ext cx="8729130" cy="830997"/>
          </a:xfrm>
          <a:prstGeom prst="rect">
            <a:avLst/>
          </a:prstGeom>
          <a:noFill/>
          <a:ln w="9525">
            <a:noFill/>
            <a:miter lim="800000"/>
            <a:headEnd/>
            <a:tailEnd/>
          </a:ln>
        </p:spPr>
        <p:txBody>
          <a:bodyPr wrap="square">
            <a:spAutoFit/>
          </a:bodyPr>
          <a:lstStyle/>
          <a:p>
            <a:pPr algn="ctr">
              <a:spcBef>
                <a:spcPts val="375"/>
              </a:spcBef>
              <a:spcAft>
                <a:spcPts val="375"/>
              </a:spcAft>
            </a:pPr>
            <a:r>
              <a:rPr lang="en-US" sz="1600" b="1" i="1" dirty="0">
                <a:solidFill>
                  <a:schemeClr val="tx1">
                    <a:lumMod val="75000"/>
                    <a:lumOff val="25000"/>
                  </a:schemeClr>
                </a:solidFill>
              </a:rPr>
              <a:t>Remote sensing</a:t>
            </a:r>
            <a:r>
              <a:rPr lang="en-US" sz="1600" dirty="0">
                <a:solidFill>
                  <a:schemeClr val="tx1">
                    <a:lumMod val="75000"/>
                    <a:lumOff val="25000"/>
                  </a:schemeClr>
                </a:solidFill>
              </a:rPr>
              <a:t> is the practice of deriving information about the earth's land and water surfaces using images acquired from an overhead perspective, using electromagnetic radiation in one or more regions of the electromagnetic spectrum, reflected or emitted from the earth's surface.  Campbell, 1996</a:t>
            </a:r>
          </a:p>
        </p:txBody>
      </p:sp>
      <p:pic>
        <p:nvPicPr>
          <p:cNvPr id="4101" name="Picture 5" descr="D:\paulg\teaching\for472\images\jet-2.jpg"/>
          <p:cNvPicPr>
            <a:picLocks noChangeAspect="1" noChangeArrowheads="1"/>
          </p:cNvPicPr>
          <p:nvPr/>
        </p:nvPicPr>
        <p:blipFill>
          <a:blip r:embed="rId3"/>
          <a:srcRect/>
          <a:stretch>
            <a:fillRect/>
          </a:stretch>
        </p:blipFill>
        <p:spPr bwMode="auto">
          <a:xfrm>
            <a:off x="411566" y="2190782"/>
            <a:ext cx="2084900" cy="931535"/>
          </a:xfrm>
          <a:prstGeom prst="rect">
            <a:avLst/>
          </a:prstGeom>
          <a:noFill/>
          <a:ln w="9525">
            <a:noFill/>
            <a:miter lim="800000"/>
            <a:headEnd/>
            <a:tailEnd/>
          </a:ln>
        </p:spPr>
      </p:pic>
      <p:pic>
        <p:nvPicPr>
          <p:cNvPr id="4104" name="Picture 8" descr="C:\paulg\teaching\for472\images\landsat\NL7.GIF"/>
          <p:cNvPicPr>
            <a:picLocks noChangeAspect="1" noChangeArrowheads="1"/>
          </p:cNvPicPr>
          <p:nvPr/>
        </p:nvPicPr>
        <p:blipFill>
          <a:blip r:embed="rId4"/>
          <a:srcRect/>
          <a:stretch>
            <a:fillRect/>
          </a:stretch>
        </p:blipFill>
        <p:spPr bwMode="auto">
          <a:xfrm>
            <a:off x="6528937" y="1559529"/>
            <a:ext cx="2030899" cy="1828350"/>
          </a:xfrm>
          <a:prstGeom prst="rect">
            <a:avLst/>
          </a:prstGeom>
          <a:noFill/>
          <a:ln w="9525">
            <a:noFill/>
            <a:miter lim="800000"/>
            <a:headEnd/>
            <a:tailEnd/>
          </a:ln>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6466" y="1559529"/>
            <a:ext cx="3790286" cy="2194043"/>
          </a:xfrm>
          <a:prstGeom prst="rect">
            <a:avLst/>
          </a:prstGeom>
        </p:spPr>
      </p:pic>
    </p:spTree>
    <p:extLst>
      <p:ext uri="{BB962C8B-B14F-4D97-AF65-F5344CB8AC3E}">
        <p14:creationId xmlns:p14="http://schemas.microsoft.com/office/powerpoint/2010/main" val="222301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85272" y="299342"/>
            <a:ext cx="7544850" cy="3584969"/>
          </a:xfrm>
          <a:prstGeom prst="rect">
            <a:avLst/>
          </a:prstGeom>
        </p:spPr>
      </p:pic>
    </p:spTree>
    <p:extLst>
      <p:ext uri="{BB962C8B-B14F-4D97-AF65-F5344CB8AC3E}">
        <p14:creationId xmlns:p14="http://schemas.microsoft.com/office/powerpoint/2010/main" val="4086025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65539" y="302281"/>
            <a:ext cx="7541911" cy="3582030"/>
          </a:xfrm>
          <a:prstGeom prst="rect">
            <a:avLst/>
          </a:prstGeom>
        </p:spPr>
      </p:pic>
    </p:spTree>
    <p:extLst>
      <p:ext uri="{BB962C8B-B14F-4D97-AF65-F5344CB8AC3E}">
        <p14:creationId xmlns:p14="http://schemas.microsoft.com/office/powerpoint/2010/main" val="297024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95769" y="261557"/>
            <a:ext cx="7469280" cy="3592525"/>
          </a:xfrm>
          <a:prstGeom prst="rect">
            <a:avLst/>
          </a:prstGeom>
        </p:spPr>
      </p:pic>
    </p:spTree>
    <p:extLst>
      <p:ext uri="{BB962C8B-B14F-4D97-AF65-F5344CB8AC3E}">
        <p14:creationId xmlns:p14="http://schemas.microsoft.com/office/powerpoint/2010/main" val="4162143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2221" y="1942155"/>
            <a:ext cx="4789453" cy="523220"/>
          </a:xfrm>
          <a:prstGeom prst="rect">
            <a:avLst/>
          </a:prstGeom>
        </p:spPr>
        <p:txBody>
          <a:bodyPr wrap="none" rtlCol="0">
            <a:spAutoFit/>
          </a:bodyPr>
          <a:lstStyle/>
          <a:p>
            <a:pPr defTabSz="342900">
              <a:spcBef>
                <a:spcPct val="0"/>
              </a:spcBef>
            </a:pPr>
            <a:r>
              <a:rPr lang="en-US" sz="2800" b="1" cap="all" dirty="0">
                <a:solidFill>
                  <a:srgbClr val="A27E55"/>
                </a:solidFill>
                <a:latin typeface="Rockwell"/>
                <a:ea typeface="+mj-ea"/>
                <a:cs typeface="+mj-cs"/>
              </a:rPr>
              <a:t>END of Lecture Part 1</a:t>
            </a:r>
          </a:p>
        </p:txBody>
      </p:sp>
    </p:spTree>
    <p:extLst>
      <p:ext uri="{BB962C8B-B14F-4D97-AF65-F5344CB8AC3E}">
        <p14:creationId xmlns:p14="http://schemas.microsoft.com/office/powerpoint/2010/main" val="897430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58587" y="1232647"/>
            <a:ext cx="8525435" cy="2677656"/>
          </a:xfrm>
          <a:prstGeom prst="rect">
            <a:avLst/>
          </a:prstGeom>
          <a:noFill/>
          <a:ln w="9525">
            <a:noFill/>
            <a:miter lim="800000"/>
            <a:headEnd/>
            <a:tailEnd/>
          </a:ln>
        </p:spPr>
        <p:txBody>
          <a:bodyPr wrap="square">
            <a:spAutoFit/>
          </a:bodyPr>
          <a:lstStyle/>
          <a:p>
            <a:pPr>
              <a:spcBef>
                <a:spcPct val="50000"/>
              </a:spcBef>
            </a:pPr>
            <a:r>
              <a:rPr lang="en-US" b="1" dirty="0">
                <a:solidFill>
                  <a:schemeClr val="tx2"/>
                </a:solidFill>
                <a:latin typeface="Arial" charset="0"/>
              </a:rPr>
              <a:t>Temporal</a:t>
            </a:r>
            <a:r>
              <a:rPr lang="en-US" b="1" dirty="0">
                <a:solidFill>
                  <a:schemeClr val="tx1">
                    <a:lumMod val="75000"/>
                    <a:lumOff val="25000"/>
                  </a:schemeClr>
                </a:solidFill>
                <a:latin typeface="Arial" charset="0"/>
              </a:rPr>
              <a:t> resolution </a:t>
            </a:r>
            <a:r>
              <a:rPr lang="en-US" dirty="0">
                <a:solidFill>
                  <a:schemeClr val="tx1">
                    <a:lumMod val="75000"/>
                    <a:lumOff val="25000"/>
                  </a:schemeClr>
                </a:solidFill>
                <a:latin typeface="Arial" charset="0"/>
              </a:rPr>
              <a:t>refers to the frequency with which we can acquire repeat images of the same area on the ground</a:t>
            </a:r>
          </a:p>
          <a:p>
            <a:pPr>
              <a:spcBef>
                <a:spcPct val="50000"/>
              </a:spcBef>
            </a:pPr>
            <a:r>
              <a:rPr lang="en-US" dirty="0">
                <a:solidFill>
                  <a:schemeClr val="tx1">
                    <a:lumMod val="75000"/>
                    <a:lumOff val="25000"/>
                  </a:schemeClr>
                </a:solidFill>
                <a:latin typeface="Arial" charset="0"/>
              </a:rPr>
              <a:t>Different applications require different temporal resolutions. Topographic mapping vs. crop monitoring</a:t>
            </a:r>
          </a:p>
          <a:p>
            <a:pPr>
              <a:spcBef>
                <a:spcPct val="50000"/>
              </a:spcBef>
            </a:pPr>
            <a:r>
              <a:rPr lang="en-US" dirty="0">
                <a:solidFill>
                  <a:schemeClr val="tx2"/>
                </a:solidFill>
                <a:latin typeface="Arial" charset="0"/>
              </a:rPr>
              <a:t>Mapping</a:t>
            </a:r>
            <a:r>
              <a:rPr lang="en-US" dirty="0">
                <a:solidFill>
                  <a:schemeClr val="tx1">
                    <a:lumMod val="75000"/>
                    <a:lumOff val="25000"/>
                  </a:schemeClr>
                </a:solidFill>
                <a:latin typeface="Arial" charset="0"/>
              </a:rPr>
              <a:t> – often only requires one point in time</a:t>
            </a:r>
          </a:p>
          <a:p>
            <a:pPr>
              <a:spcBef>
                <a:spcPct val="50000"/>
              </a:spcBef>
            </a:pPr>
            <a:r>
              <a:rPr lang="en-US" dirty="0">
                <a:solidFill>
                  <a:schemeClr val="tx2"/>
                </a:solidFill>
                <a:latin typeface="Arial" charset="0"/>
              </a:rPr>
              <a:t>Monitoring</a:t>
            </a:r>
            <a:r>
              <a:rPr lang="en-US" dirty="0">
                <a:solidFill>
                  <a:schemeClr val="tx1">
                    <a:lumMod val="75000"/>
                    <a:lumOff val="25000"/>
                  </a:schemeClr>
                </a:solidFill>
                <a:latin typeface="Arial" charset="0"/>
              </a:rPr>
              <a:t> – requires repeat coverage to quantify changes that have occurred</a:t>
            </a:r>
          </a:p>
          <a:p>
            <a:pPr>
              <a:spcBef>
                <a:spcPct val="50000"/>
              </a:spcBef>
            </a:pPr>
            <a:r>
              <a:rPr lang="en-US" dirty="0">
                <a:solidFill>
                  <a:schemeClr val="tx1">
                    <a:lumMod val="75000"/>
                    <a:lumOff val="25000"/>
                  </a:schemeClr>
                </a:solidFill>
                <a:latin typeface="Arial" charset="0"/>
              </a:rPr>
              <a:t>Satellites typically have a fixed orbit</a:t>
            </a:r>
            <a:br>
              <a:rPr lang="en-US" dirty="0">
                <a:solidFill>
                  <a:schemeClr val="tx1">
                    <a:lumMod val="75000"/>
                    <a:lumOff val="25000"/>
                  </a:schemeClr>
                </a:solidFill>
                <a:latin typeface="Arial" charset="0"/>
              </a:rPr>
            </a:br>
            <a:r>
              <a:rPr lang="en-US" dirty="0">
                <a:solidFill>
                  <a:schemeClr val="tx1">
                    <a:lumMod val="75000"/>
                    <a:lumOff val="25000"/>
                  </a:schemeClr>
                </a:solidFill>
                <a:latin typeface="Arial" charset="0"/>
              </a:rPr>
              <a:t>	Landsat – covers the same location every 16 days, some satellite have “</a:t>
            </a:r>
            <a:r>
              <a:rPr lang="en-US" dirty="0" err="1">
                <a:solidFill>
                  <a:schemeClr val="tx1">
                    <a:lumMod val="75000"/>
                    <a:lumOff val="25000"/>
                  </a:schemeClr>
                </a:solidFill>
                <a:latin typeface="Arial" charset="0"/>
              </a:rPr>
              <a:t>pointable</a:t>
            </a:r>
            <a:r>
              <a:rPr lang="en-US" dirty="0">
                <a:solidFill>
                  <a:schemeClr val="tx1">
                    <a:lumMod val="75000"/>
                    <a:lumOff val="25000"/>
                  </a:schemeClr>
                </a:solidFill>
                <a:latin typeface="Arial" charset="0"/>
              </a:rPr>
              <a:t>” optics</a:t>
            </a:r>
          </a:p>
          <a:p>
            <a:pPr>
              <a:spcBef>
                <a:spcPct val="50000"/>
              </a:spcBef>
            </a:pPr>
            <a:r>
              <a:rPr lang="en-US" dirty="0">
                <a:solidFill>
                  <a:schemeClr val="tx1">
                    <a:lumMod val="75000"/>
                    <a:lumOff val="25000"/>
                  </a:schemeClr>
                </a:solidFill>
                <a:latin typeface="Arial" charset="0"/>
              </a:rPr>
              <a:t>Airborne sensors can be flown whenever needed – depending on available funds</a:t>
            </a:r>
          </a:p>
          <a:p>
            <a:pPr>
              <a:spcBef>
                <a:spcPct val="50000"/>
              </a:spcBef>
            </a:pPr>
            <a:r>
              <a:rPr lang="en-US" dirty="0">
                <a:solidFill>
                  <a:schemeClr val="tx1">
                    <a:lumMod val="75000"/>
                    <a:lumOff val="25000"/>
                  </a:schemeClr>
                </a:solidFill>
                <a:latin typeface="Arial" charset="0"/>
              </a:rPr>
              <a:t>Alternative RS options are beginning to become affordable (kites, drones)</a:t>
            </a:r>
          </a:p>
        </p:txBody>
      </p:sp>
      <p:sp>
        <p:nvSpPr>
          <p:cNvPr id="2" name="Title 1"/>
          <p:cNvSpPr>
            <a:spLocks noGrp="1"/>
          </p:cNvSpPr>
          <p:nvPr>
            <p:ph type="title"/>
          </p:nvPr>
        </p:nvSpPr>
        <p:spPr/>
        <p:txBody>
          <a:bodyPr/>
          <a:lstStyle/>
          <a:p>
            <a:r>
              <a:rPr lang="en-US" sz="2800" b="1" dirty="0"/>
              <a:t>temporal resolution</a:t>
            </a:r>
          </a:p>
        </p:txBody>
      </p:sp>
    </p:spTree>
    <p:extLst>
      <p:ext uri="{BB962C8B-B14F-4D97-AF65-F5344CB8AC3E}">
        <p14:creationId xmlns:p14="http://schemas.microsoft.com/office/powerpoint/2010/main" val="3009451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0hsCD4qZMk"/>
          <p:cNvPicPr>
            <a:picLocks noRot="1" noChangeAspect="1"/>
          </p:cNvPicPr>
          <p:nvPr>
            <a:videoFile r:link="rId1"/>
          </p:nvPr>
        </p:nvPicPr>
        <p:blipFill>
          <a:blip r:embed="rId4"/>
          <a:stretch>
            <a:fillRect/>
          </a:stretch>
        </p:blipFill>
        <p:spPr>
          <a:xfrm>
            <a:off x="2153752" y="320594"/>
            <a:ext cx="4919623" cy="38466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2482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1828800" y="1314450"/>
            <a:ext cx="5086350" cy="253916"/>
          </a:xfrm>
          <a:prstGeom prst="rect">
            <a:avLst/>
          </a:prstGeom>
          <a:noFill/>
          <a:ln w="9525">
            <a:noFill/>
            <a:miter lim="800000"/>
            <a:headEnd/>
            <a:tailEnd/>
          </a:ln>
        </p:spPr>
        <p:txBody>
          <a:bodyPr>
            <a:spAutoFit/>
          </a:bodyPr>
          <a:lstStyle/>
          <a:p>
            <a:pPr eaLnBrk="1" hangingPunct="1">
              <a:spcBef>
                <a:spcPct val="50000"/>
              </a:spcBef>
            </a:pPr>
            <a:endParaRPr lang="en-US" sz="1050"/>
          </a:p>
        </p:txBody>
      </p:sp>
      <p:grpSp>
        <p:nvGrpSpPr>
          <p:cNvPr id="2" name="Group 7"/>
          <p:cNvGrpSpPr>
            <a:grpSpLocks/>
          </p:cNvGrpSpPr>
          <p:nvPr/>
        </p:nvGrpSpPr>
        <p:grpSpPr bwMode="auto">
          <a:xfrm>
            <a:off x="4194149" y="333098"/>
            <a:ext cx="4564442" cy="3959291"/>
            <a:chOff x="432" y="-6"/>
            <a:chExt cx="4560" cy="4326"/>
          </a:xfrm>
        </p:grpSpPr>
        <p:pic>
          <p:nvPicPr>
            <p:cNvPr id="18443" name="Picture 8" descr="1989-421"/>
            <p:cNvPicPr>
              <a:picLocks noChangeAspect="1" noChangeArrowheads="1"/>
            </p:cNvPicPr>
            <p:nvPr/>
          </p:nvPicPr>
          <p:blipFill>
            <a:blip r:embed="rId3"/>
            <a:srcRect/>
            <a:stretch>
              <a:fillRect/>
            </a:stretch>
          </p:blipFill>
          <p:spPr bwMode="auto">
            <a:xfrm>
              <a:off x="432" y="-6"/>
              <a:ext cx="4560" cy="4326"/>
            </a:xfrm>
            <a:prstGeom prst="rect">
              <a:avLst/>
            </a:prstGeom>
            <a:noFill/>
            <a:ln w="9525">
              <a:noFill/>
              <a:miter lim="800000"/>
              <a:headEnd/>
              <a:tailEnd/>
            </a:ln>
          </p:spPr>
        </p:pic>
        <p:sp>
          <p:nvSpPr>
            <p:cNvPr id="18444" name="Text Box 9"/>
            <p:cNvSpPr txBox="1">
              <a:spLocks noChangeArrowheads="1"/>
            </p:cNvSpPr>
            <p:nvPr/>
          </p:nvSpPr>
          <p:spPr bwMode="auto">
            <a:xfrm>
              <a:off x="720" y="3456"/>
              <a:ext cx="768" cy="336"/>
            </a:xfrm>
            <a:prstGeom prst="rect">
              <a:avLst/>
            </a:prstGeom>
            <a:noFill/>
            <a:ln w="9525">
              <a:noFill/>
              <a:miter lim="800000"/>
              <a:headEnd/>
              <a:tailEnd/>
            </a:ln>
          </p:spPr>
          <p:txBody>
            <a:bodyPr lIns="64961" tIns="32480" rIns="64961" bIns="32480">
              <a:spAutoFit/>
            </a:bodyPr>
            <a:lstStyle/>
            <a:p>
              <a:pPr defTabSz="650081">
                <a:spcBef>
                  <a:spcPct val="50000"/>
                </a:spcBef>
              </a:pPr>
              <a:r>
                <a:rPr lang="en-US" sz="2175" b="1" dirty="0">
                  <a:solidFill>
                    <a:srgbClr val="FFFF00"/>
                  </a:solidFill>
                  <a:latin typeface="Arial Unicode MS" pitchFamily="34" charset="-128"/>
                </a:rPr>
                <a:t>1989</a:t>
              </a:r>
            </a:p>
          </p:txBody>
        </p:sp>
      </p:grpSp>
      <p:sp>
        <p:nvSpPr>
          <p:cNvPr id="4" name="Title 3"/>
          <p:cNvSpPr>
            <a:spLocks noGrp="1"/>
          </p:cNvSpPr>
          <p:nvPr>
            <p:ph type="title"/>
          </p:nvPr>
        </p:nvSpPr>
        <p:spPr>
          <a:xfrm>
            <a:off x="306945" y="430683"/>
            <a:ext cx="3063784" cy="571589"/>
          </a:xfrm>
        </p:spPr>
        <p:txBody>
          <a:bodyPr/>
          <a:lstStyle/>
          <a:p>
            <a:r>
              <a:rPr lang="en-US" sz="3200" b="1" dirty="0"/>
              <a:t>Forest monitoring maps</a:t>
            </a:r>
          </a:p>
        </p:txBody>
      </p:sp>
      <p:sp>
        <p:nvSpPr>
          <p:cNvPr id="17" name="Text Box 4"/>
          <p:cNvSpPr txBox="1">
            <a:spLocks noGrp="1" noChangeArrowheads="1"/>
          </p:cNvSpPr>
          <p:nvPr>
            <p:ph type="body" sz="quarter" idx="11"/>
          </p:nvPr>
        </p:nvSpPr>
        <p:spPr bwMode="auto">
          <a:xfrm>
            <a:off x="814704" y="2310356"/>
            <a:ext cx="2187864" cy="1110560"/>
          </a:xfrm>
          <a:prstGeom prst="rect">
            <a:avLst/>
          </a:prstGeom>
          <a:noFill/>
          <a:ln w="9525">
            <a:noFill/>
            <a:miter lim="800000"/>
            <a:headEnd/>
            <a:tailEnd/>
          </a:ln>
        </p:spPr>
        <p:txBody>
          <a:bodyPr wrap="square">
            <a:spAutoFit/>
          </a:bodyPr>
          <a:lstStyle/>
          <a:p>
            <a:r>
              <a:rPr lang="en-US" dirty="0">
                <a:solidFill>
                  <a:schemeClr val="tx1">
                    <a:lumMod val="75000"/>
                    <a:lumOff val="25000"/>
                  </a:schemeClr>
                </a:solidFill>
                <a:latin typeface="Arial" charset="0"/>
              </a:rPr>
              <a:t>Can use multi spectral imagery for annual regional assessments</a:t>
            </a:r>
            <a:endParaRPr lang="en-US" dirty="0"/>
          </a:p>
        </p:txBody>
      </p:sp>
    </p:spTree>
    <p:extLst>
      <p:ext uri="{BB962C8B-B14F-4D97-AF65-F5344CB8AC3E}">
        <p14:creationId xmlns:p14="http://schemas.microsoft.com/office/powerpoint/2010/main" val="2689492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
          <p:cNvGrpSpPr>
            <a:grpSpLocks/>
          </p:cNvGrpSpPr>
          <p:nvPr/>
        </p:nvGrpSpPr>
        <p:grpSpPr bwMode="auto">
          <a:xfrm>
            <a:off x="4198602" y="292626"/>
            <a:ext cx="4540721" cy="4016012"/>
            <a:chOff x="1200" y="-6"/>
            <a:chExt cx="4560" cy="4326"/>
          </a:xfrm>
        </p:grpSpPr>
        <p:pic>
          <p:nvPicPr>
            <p:cNvPr id="10" name="Picture 11" descr="2001-421"/>
            <p:cNvPicPr>
              <a:picLocks noChangeAspect="1" noChangeArrowheads="1"/>
            </p:cNvPicPr>
            <p:nvPr/>
          </p:nvPicPr>
          <p:blipFill>
            <a:blip r:embed="rId2"/>
            <a:srcRect/>
            <a:stretch>
              <a:fillRect/>
            </a:stretch>
          </p:blipFill>
          <p:spPr bwMode="auto">
            <a:xfrm>
              <a:off x="1200" y="-6"/>
              <a:ext cx="4560" cy="4326"/>
            </a:xfrm>
            <a:prstGeom prst="rect">
              <a:avLst/>
            </a:prstGeom>
            <a:noFill/>
            <a:ln w="9525">
              <a:noFill/>
              <a:miter lim="800000"/>
              <a:headEnd/>
              <a:tailEnd/>
            </a:ln>
          </p:spPr>
        </p:pic>
        <p:sp>
          <p:nvSpPr>
            <p:cNvPr id="11" name="Text Box 12"/>
            <p:cNvSpPr txBox="1">
              <a:spLocks noChangeArrowheads="1"/>
            </p:cNvSpPr>
            <p:nvPr/>
          </p:nvSpPr>
          <p:spPr bwMode="auto">
            <a:xfrm>
              <a:off x="1440" y="3456"/>
              <a:ext cx="768" cy="336"/>
            </a:xfrm>
            <a:prstGeom prst="rect">
              <a:avLst/>
            </a:prstGeom>
            <a:noFill/>
            <a:ln w="9525">
              <a:noFill/>
              <a:miter lim="800000"/>
              <a:headEnd/>
              <a:tailEnd/>
            </a:ln>
          </p:spPr>
          <p:txBody>
            <a:bodyPr lIns="64961" tIns="32480" rIns="64961" bIns="32480">
              <a:spAutoFit/>
            </a:bodyPr>
            <a:lstStyle/>
            <a:p>
              <a:pPr defTabSz="650081">
                <a:spcBef>
                  <a:spcPct val="50000"/>
                </a:spcBef>
              </a:pPr>
              <a:r>
                <a:rPr lang="en-US" sz="2175" b="1">
                  <a:solidFill>
                    <a:srgbClr val="FFFF00"/>
                  </a:solidFill>
                  <a:latin typeface="Arial Unicode MS" pitchFamily="34" charset="-128"/>
                </a:rPr>
                <a:t>2001</a:t>
              </a:r>
            </a:p>
          </p:txBody>
        </p:sp>
      </p:grpSp>
      <p:sp>
        <p:nvSpPr>
          <p:cNvPr id="12" name="Title 3"/>
          <p:cNvSpPr>
            <a:spLocks noGrp="1"/>
          </p:cNvSpPr>
          <p:nvPr>
            <p:ph type="title"/>
          </p:nvPr>
        </p:nvSpPr>
        <p:spPr/>
        <p:txBody>
          <a:bodyPr/>
          <a:lstStyle/>
          <a:p>
            <a:r>
              <a:rPr lang="en-US" sz="3200" b="1" dirty="0"/>
              <a:t>Forest </a:t>
            </a:r>
            <a:br>
              <a:rPr lang="en-US" sz="3200" b="1" dirty="0"/>
            </a:br>
            <a:r>
              <a:rPr lang="en-US" sz="3200" b="1" dirty="0"/>
              <a:t>monitoring </a:t>
            </a:r>
            <a:br>
              <a:rPr lang="en-US" sz="3200" b="1" dirty="0"/>
            </a:br>
            <a:r>
              <a:rPr lang="en-US" sz="3200" b="1" dirty="0"/>
              <a:t>maps</a:t>
            </a:r>
          </a:p>
        </p:txBody>
      </p:sp>
    </p:spTree>
    <p:extLst>
      <p:ext uri="{BB962C8B-B14F-4D97-AF65-F5344CB8AC3E}">
        <p14:creationId xmlns:p14="http://schemas.microsoft.com/office/powerpoint/2010/main" val="908838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paul\raytheon\pdfs\RAW.jpg"/>
          <p:cNvPicPr>
            <a:picLocks noChangeAspect="1" noChangeArrowheads="1"/>
          </p:cNvPicPr>
          <p:nvPr/>
        </p:nvPicPr>
        <p:blipFill>
          <a:blip r:embed="rId3"/>
          <a:srcRect/>
          <a:stretch>
            <a:fillRect/>
          </a:stretch>
        </p:blipFill>
        <p:spPr bwMode="auto">
          <a:xfrm>
            <a:off x="2014518" y="106145"/>
            <a:ext cx="4861526" cy="4100002"/>
          </a:xfrm>
          <a:prstGeom prst="rect">
            <a:avLst/>
          </a:prstGeom>
          <a:noFill/>
          <a:ln w="9525">
            <a:noFill/>
            <a:miter lim="800000"/>
            <a:headEnd/>
            <a:tailEnd/>
          </a:ln>
        </p:spPr>
      </p:pic>
      <p:pic>
        <p:nvPicPr>
          <p:cNvPr id="192515" name="Picture 3" descr="NDVI"/>
          <p:cNvPicPr>
            <a:picLocks noChangeAspect="1" noChangeArrowheads="1"/>
          </p:cNvPicPr>
          <p:nvPr/>
        </p:nvPicPr>
        <p:blipFill>
          <a:blip r:embed="rId4"/>
          <a:srcRect/>
          <a:stretch>
            <a:fillRect/>
          </a:stretch>
        </p:blipFill>
        <p:spPr bwMode="auto">
          <a:xfrm>
            <a:off x="2025570" y="121899"/>
            <a:ext cx="4906434" cy="4164019"/>
          </a:xfrm>
          <a:prstGeom prst="rect">
            <a:avLst/>
          </a:prstGeom>
          <a:noFill/>
          <a:ln w="9525">
            <a:noFill/>
            <a:miter lim="800000"/>
            <a:headEnd/>
            <a:tailEnd/>
          </a:ln>
        </p:spPr>
      </p:pic>
      <p:pic>
        <p:nvPicPr>
          <p:cNvPr id="192516" name="Picture 4" descr="DEPART"/>
          <p:cNvPicPr>
            <a:picLocks noChangeAspect="1" noChangeArrowheads="1"/>
          </p:cNvPicPr>
          <p:nvPr/>
        </p:nvPicPr>
        <p:blipFill>
          <a:blip r:embed="rId5"/>
          <a:srcRect/>
          <a:stretch>
            <a:fillRect/>
          </a:stretch>
        </p:blipFill>
        <p:spPr bwMode="auto">
          <a:xfrm>
            <a:off x="2025570" y="134321"/>
            <a:ext cx="4906434" cy="4151598"/>
          </a:xfrm>
          <a:prstGeom prst="rect">
            <a:avLst/>
          </a:prstGeom>
          <a:noFill/>
          <a:ln w="9525">
            <a:noFill/>
            <a:miter lim="800000"/>
            <a:headEnd/>
            <a:tailEnd/>
          </a:ln>
        </p:spPr>
      </p:pic>
    </p:spTree>
    <p:extLst>
      <p:ext uri="{BB962C8B-B14F-4D97-AF65-F5344CB8AC3E}">
        <p14:creationId xmlns:p14="http://schemas.microsoft.com/office/powerpoint/2010/main" val="114634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2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92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410" y="1069817"/>
            <a:ext cx="5829317" cy="2554545"/>
          </a:xfrm>
          <a:prstGeom prst="rect">
            <a:avLst/>
          </a:prstGeom>
        </p:spPr>
        <p:txBody>
          <a:bodyPr wrap="square" rtlCol="0">
            <a:spAutoFit/>
          </a:bodyPr>
          <a:lstStyle/>
          <a:p>
            <a:r>
              <a:rPr lang="en-US" sz="1600" dirty="0">
                <a:solidFill>
                  <a:srgbClr val="6E6E6E"/>
                </a:solidFill>
                <a:latin typeface="Helvetica"/>
                <a:cs typeface="Helvetica"/>
              </a:rPr>
              <a:t>The smallest “slice” of a band or portion of the EM spectrum in which the reflectance of the feature may be assigned a digital number.</a:t>
            </a:r>
          </a:p>
          <a:p>
            <a:endParaRPr lang="en-US" sz="1600" dirty="0">
              <a:solidFill>
                <a:srgbClr val="6E6E6E"/>
              </a:solidFill>
              <a:latin typeface="Helvetica"/>
              <a:cs typeface="Helvetica"/>
            </a:endParaRPr>
          </a:p>
          <a:p>
            <a:r>
              <a:rPr lang="en-US" sz="1600" dirty="0">
                <a:solidFill>
                  <a:srgbClr val="6E6E6E"/>
                </a:solidFill>
                <a:latin typeface="Helvetica"/>
                <a:cs typeface="Helvetica"/>
              </a:rPr>
              <a:t>In other words, the finest distinctions that can be made between objects viewed in the same part of the EM spectrum.</a:t>
            </a:r>
          </a:p>
          <a:p>
            <a:endParaRPr lang="en-US" sz="1600" dirty="0">
              <a:solidFill>
                <a:srgbClr val="6E6E6E"/>
              </a:solidFill>
              <a:latin typeface="Helvetica"/>
              <a:cs typeface="Helvetica"/>
            </a:endParaRPr>
          </a:p>
          <a:p>
            <a:r>
              <a:rPr lang="en-US" sz="1600" i="1" dirty="0">
                <a:solidFill>
                  <a:srgbClr val="6E6E6E"/>
                </a:solidFill>
                <a:latin typeface="Helvetica"/>
                <a:cs typeface="Helvetica"/>
              </a:rPr>
              <a:t>Scanning systems with a 2</a:t>
            </a:r>
            <a:r>
              <a:rPr lang="en-US" sz="1600" i="1" baseline="30000" dirty="0">
                <a:solidFill>
                  <a:srgbClr val="6E6E6E"/>
                </a:solidFill>
                <a:latin typeface="Helvetica"/>
                <a:cs typeface="Helvetica"/>
              </a:rPr>
              <a:t>6</a:t>
            </a:r>
            <a:r>
              <a:rPr lang="en-US" sz="1600" i="1" dirty="0">
                <a:solidFill>
                  <a:srgbClr val="6E6E6E"/>
                </a:solidFill>
                <a:latin typeface="Helvetica"/>
                <a:cs typeface="Helvetica"/>
              </a:rPr>
              <a:t> (64 bit) radiometric resolution are not able to make as many distinctions as a scanning system with a 2</a:t>
            </a:r>
            <a:r>
              <a:rPr lang="en-US" sz="1600" i="1" baseline="30000" dirty="0">
                <a:solidFill>
                  <a:srgbClr val="6E6E6E"/>
                </a:solidFill>
                <a:latin typeface="Helvetica"/>
                <a:cs typeface="Helvetica"/>
              </a:rPr>
              <a:t>8</a:t>
            </a:r>
            <a:r>
              <a:rPr lang="en-US" sz="1600" i="1" dirty="0">
                <a:solidFill>
                  <a:srgbClr val="6E6E6E"/>
                </a:solidFill>
                <a:latin typeface="Helvetica"/>
                <a:cs typeface="Helvetica"/>
              </a:rPr>
              <a:t> (256 bit) radiometric resolution</a:t>
            </a:r>
          </a:p>
        </p:txBody>
      </p:sp>
      <p:sp>
        <p:nvSpPr>
          <p:cNvPr id="3" name="Title 2"/>
          <p:cNvSpPr>
            <a:spLocks noGrp="1"/>
          </p:cNvSpPr>
          <p:nvPr>
            <p:ph type="title"/>
          </p:nvPr>
        </p:nvSpPr>
        <p:spPr/>
        <p:txBody>
          <a:bodyPr/>
          <a:lstStyle/>
          <a:p>
            <a:r>
              <a:rPr lang="en-US" sz="2800" b="1" dirty="0"/>
              <a:t>Radiometric Resolution</a:t>
            </a:r>
          </a:p>
        </p:txBody>
      </p:sp>
      <p:pic>
        <p:nvPicPr>
          <p:cNvPr id="4" name="Picture 3"/>
          <p:cNvPicPr>
            <a:picLocks noChangeAspect="1"/>
          </p:cNvPicPr>
          <p:nvPr/>
        </p:nvPicPr>
        <p:blipFill rotWithShape="1">
          <a:blip r:embed="rId2"/>
          <a:srcRect l="29850" t="42211" r="29323" b="20857"/>
          <a:stretch/>
        </p:blipFill>
        <p:spPr>
          <a:xfrm>
            <a:off x="5991727" y="1266092"/>
            <a:ext cx="3089781" cy="1746893"/>
          </a:xfrm>
          <a:prstGeom prst="rect">
            <a:avLst/>
          </a:prstGeom>
        </p:spPr>
      </p:pic>
    </p:spTree>
    <p:extLst>
      <p:ext uri="{BB962C8B-B14F-4D97-AF65-F5344CB8AC3E}">
        <p14:creationId xmlns:p14="http://schemas.microsoft.com/office/powerpoint/2010/main" val="324747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Types of Remote Sensing</a:t>
            </a:r>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marL="285750" indent="-285750">
              <a:buFont typeface="Arial" charset="0"/>
              <a:buChar char="•"/>
            </a:pPr>
            <a:r>
              <a:rPr lang="en-US" b="1" dirty="0"/>
              <a:t>Ground based platforms</a:t>
            </a:r>
          </a:p>
          <a:p>
            <a:pPr marL="285750" indent="-285750">
              <a:buFont typeface="Arial" charset="0"/>
              <a:buChar char="•"/>
            </a:pPr>
            <a:r>
              <a:rPr lang="en-US" dirty="0"/>
              <a:t>Airborne based platforms</a:t>
            </a:r>
          </a:p>
          <a:p>
            <a:pPr marL="285750" indent="-285750">
              <a:buFont typeface="Arial" charset="0"/>
              <a:buChar char="•"/>
            </a:pPr>
            <a:r>
              <a:rPr lang="en-US" dirty="0"/>
              <a:t>Space based platforms</a:t>
            </a:r>
          </a:p>
        </p:txBody>
      </p:sp>
      <p:pic>
        <p:nvPicPr>
          <p:cNvPr id="5" name="Picture 4" descr="C:\Users\hi\Desktop\unit 2\grdsens.jpg"/>
          <p:cNvPicPr>
            <a:picLocks noChangeAspect="1" noChangeArrowheads="1"/>
          </p:cNvPicPr>
          <p:nvPr/>
        </p:nvPicPr>
        <p:blipFill>
          <a:blip r:embed="rId3"/>
          <a:srcRect/>
          <a:stretch>
            <a:fillRect/>
          </a:stretch>
        </p:blipFill>
        <p:spPr bwMode="auto">
          <a:xfrm>
            <a:off x="6838817" y="72046"/>
            <a:ext cx="2148650" cy="1583216"/>
          </a:xfrm>
          <a:prstGeom prst="rect">
            <a:avLst/>
          </a:prstGeom>
          <a:noFill/>
        </p:spPr>
      </p:pic>
      <p:pic>
        <p:nvPicPr>
          <p:cNvPr id="6" name="Picture 3" descr="C:\Users\hi\Desktop\unit 2\TOTUS Mobile Platform.png"/>
          <p:cNvPicPr>
            <a:picLocks noChangeAspect="1" noChangeArrowheads="1"/>
          </p:cNvPicPr>
          <p:nvPr/>
        </p:nvPicPr>
        <p:blipFill>
          <a:blip r:embed="rId4"/>
          <a:srcRect/>
          <a:stretch>
            <a:fillRect/>
          </a:stretch>
        </p:blipFill>
        <p:spPr bwMode="auto">
          <a:xfrm>
            <a:off x="5204440" y="804614"/>
            <a:ext cx="2056822" cy="3528808"/>
          </a:xfrm>
          <a:prstGeom prst="rect">
            <a:avLst/>
          </a:prstGeom>
          <a:noFill/>
        </p:spPr>
      </p:pic>
      <p:pic>
        <p:nvPicPr>
          <p:cNvPr id="7" name="Picture 2" descr="C:\Users\hi\Desktop\unit 2\alf5.jpg"/>
          <p:cNvPicPr>
            <a:picLocks noChangeAspect="1" noChangeArrowheads="1"/>
          </p:cNvPicPr>
          <p:nvPr/>
        </p:nvPicPr>
        <p:blipFill>
          <a:blip r:embed="rId5"/>
          <a:srcRect/>
          <a:stretch>
            <a:fillRect/>
          </a:stretch>
        </p:blipFill>
        <p:spPr bwMode="auto">
          <a:xfrm>
            <a:off x="3661985" y="1033631"/>
            <a:ext cx="1835415" cy="2018956"/>
          </a:xfrm>
          <a:prstGeom prst="rect">
            <a:avLst/>
          </a:prstGeom>
          <a:noFill/>
        </p:spPr>
      </p:pic>
      <p:pic>
        <p:nvPicPr>
          <p:cNvPr id="8" name="Picture 2" descr="C:\Users\hi\Desktop\unit 2\radar.jpg"/>
          <p:cNvPicPr>
            <a:picLocks noChangeAspect="1" noChangeArrowheads="1"/>
          </p:cNvPicPr>
          <p:nvPr/>
        </p:nvPicPr>
        <p:blipFill>
          <a:blip r:embed="rId6"/>
          <a:srcRect/>
          <a:stretch>
            <a:fillRect/>
          </a:stretch>
        </p:blipFill>
        <p:spPr bwMode="auto">
          <a:xfrm>
            <a:off x="7261262" y="1811214"/>
            <a:ext cx="1679170" cy="2465165"/>
          </a:xfrm>
          <a:prstGeom prst="rect">
            <a:avLst/>
          </a:prstGeom>
          <a:noFill/>
        </p:spPr>
      </p:pic>
    </p:spTree>
    <p:extLst>
      <p:ext uri="{BB962C8B-B14F-4D97-AF65-F5344CB8AC3E}">
        <p14:creationId xmlns:p14="http://schemas.microsoft.com/office/powerpoint/2010/main" val="1524613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Radiometric resolution</a:t>
            </a:r>
          </a:p>
        </p:txBody>
      </p:sp>
      <p:sp>
        <p:nvSpPr>
          <p:cNvPr id="4" name="Text Placeholder 3"/>
          <p:cNvSpPr>
            <a:spLocks noGrp="1"/>
          </p:cNvSpPr>
          <p:nvPr>
            <p:ph type="body" sz="quarter" idx="11"/>
          </p:nvPr>
        </p:nvSpPr>
        <p:spPr>
          <a:xfrm>
            <a:off x="273710" y="1310251"/>
            <a:ext cx="3076087" cy="2288381"/>
          </a:xfrm>
        </p:spPr>
        <p:txBody>
          <a:bodyPr/>
          <a:lstStyle/>
          <a:p>
            <a:r>
              <a:rPr lang="en-US" sz="2000" dirty="0"/>
              <a:t>Higher radiometric resolution is especially important for quantitative applications such as sea-surface temperature mapping where the user wants to distinguish small differences in temperature.</a:t>
            </a:r>
          </a:p>
          <a:p>
            <a:endParaRPr lang="en-US" sz="2000" dirty="0"/>
          </a:p>
        </p:txBody>
      </p:sp>
      <p:pic>
        <p:nvPicPr>
          <p:cNvPr id="5" name="Picture 4"/>
          <p:cNvPicPr>
            <a:picLocks noChangeAspect="1"/>
          </p:cNvPicPr>
          <p:nvPr/>
        </p:nvPicPr>
        <p:blipFill rotWithShape="1">
          <a:blip r:embed="rId2"/>
          <a:srcRect l="29850" t="42211" r="29323" b="20857"/>
          <a:stretch/>
        </p:blipFill>
        <p:spPr>
          <a:xfrm>
            <a:off x="3292656" y="902369"/>
            <a:ext cx="5490396" cy="3104147"/>
          </a:xfrm>
          <a:prstGeom prst="rect">
            <a:avLst/>
          </a:prstGeom>
        </p:spPr>
      </p:pic>
      <p:sp>
        <p:nvSpPr>
          <p:cNvPr id="6" name="Rectangle 5"/>
          <p:cNvSpPr/>
          <p:nvPr/>
        </p:nvSpPr>
        <p:spPr>
          <a:xfrm>
            <a:off x="7315201" y="264079"/>
            <a:ext cx="1708484" cy="1600438"/>
          </a:xfrm>
          <a:prstGeom prst="rect">
            <a:avLst/>
          </a:prstGeom>
        </p:spPr>
        <p:txBody>
          <a:bodyPr wrap="square">
            <a:spAutoFit/>
          </a:bodyPr>
          <a:lstStyle/>
          <a:p>
            <a:r>
              <a:rPr lang="en-US" i="1" dirty="0"/>
              <a:t>The higher the radiometric resolution, the more sensitive the sensor is to detecting small differences in emitted energy</a:t>
            </a:r>
          </a:p>
        </p:txBody>
      </p:sp>
    </p:spTree>
    <p:extLst>
      <p:ext uri="{BB962C8B-B14F-4D97-AF65-F5344CB8AC3E}">
        <p14:creationId xmlns:p14="http://schemas.microsoft.com/office/powerpoint/2010/main" val="2804256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18" y="204786"/>
            <a:ext cx="3547782" cy="28504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518" y="207100"/>
            <a:ext cx="3547782" cy="28672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5"/>
          <p:cNvSpPr txBox="1">
            <a:spLocks noChangeArrowheads="1"/>
          </p:cNvSpPr>
          <p:nvPr/>
        </p:nvSpPr>
        <p:spPr bwMode="auto">
          <a:xfrm>
            <a:off x="1369232" y="3089172"/>
            <a:ext cx="2476753" cy="884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nSpc>
                <a:spcPct val="93000"/>
              </a:lnSpc>
              <a:buClr>
                <a:srgbClr val="000000"/>
              </a:buClr>
              <a:buSzPct val="100000"/>
              <a:buFont typeface="Arial" panose="020B0604020202020204" pitchFamily="34" charset="0"/>
              <a:buNone/>
            </a:pPr>
            <a:r>
              <a:rPr lang="en-GB" altLang="en-US" sz="1800" b="1" dirty="0">
                <a:solidFill>
                  <a:schemeClr val="tx2"/>
                </a:solidFill>
                <a:latin typeface="Arial" panose="020B0604020202020204" pitchFamily="34" charset="0"/>
                <a:cs typeface="Arial" panose="020B0604020202020204" pitchFamily="34" charset="0"/>
              </a:rPr>
              <a:t>2-bit  = 4 radiance levels</a:t>
            </a:r>
          </a:p>
          <a:p>
            <a:pPr rtl="1"/>
            <a:endParaRPr lang="en-US" altLang="en-US" sz="1800" dirty="0">
              <a:solidFill>
                <a:srgbClr val="FF0000"/>
              </a:solidFill>
              <a:latin typeface="Arial" panose="020B0604020202020204" pitchFamily="34" charset="0"/>
              <a:cs typeface="Arial" panose="020B0604020202020204" pitchFamily="34" charset="0"/>
            </a:endParaRPr>
          </a:p>
        </p:txBody>
      </p:sp>
      <p:sp>
        <p:nvSpPr>
          <p:cNvPr id="5" name="Text Box 6"/>
          <p:cNvSpPr txBox="1">
            <a:spLocks noChangeArrowheads="1"/>
          </p:cNvSpPr>
          <p:nvPr/>
        </p:nvSpPr>
        <p:spPr bwMode="auto">
          <a:xfrm>
            <a:off x="5527228" y="3127883"/>
            <a:ext cx="26441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rtl="1"/>
            <a:r>
              <a:rPr lang="en-GB" altLang="en-US" sz="1800" b="1" dirty="0">
                <a:solidFill>
                  <a:schemeClr val="tx2"/>
                </a:solidFill>
                <a:latin typeface="Arial" panose="020B0604020202020204" pitchFamily="34" charset="0"/>
                <a:cs typeface="Arial" panose="020B0604020202020204" pitchFamily="34" charset="0"/>
              </a:rPr>
              <a:t>8-bit = 256 radiance levels</a:t>
            </a:r>
            <a:endParaRPr lang="en-US" altLang="en-US" sz="1800" b="1" dirty="0">
              <a:solidFill>
                <a:schemeClr val="tx2"/>
              </a:solidFill>
              <a:latin typeface="Arial" panose="020B0604020202020204" pitchFamily="34" charset="0"/>
              <a:cs typeface="Arial" panose="020B0604020202020204" pitchFamily="34" charset="0"/>
            </a:endParaRPr>
          </a:p>
        </p:txBody>
      </p:sp>
      <p:sp>
        <p:nvSpPr>
          <p:cNvPr id="6" name="Text Box 7"/>
          <p:cNvSpPr txBox="1">
            <a:spLocks noChangeArrowheads="1"/>
          </p:cNvSpPr>
          <p:nvPr/>
        </p:nvSpPr>
        <p:spPr bwMode="auto">
          <a:xfrm>
            <a:off x="1288159" y="3704157"/>
            <a:ext cx="73207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marL="285750" indent="-285750" defTabSz="342900">
              <a:lnSpc>
                <a:spcPts val="2160"/>
              </a:lnSpc>
              <a:spcBef>
                <a:spcPts val="0"/>
              </a:spcBef>
              <a:spcAft>
                <a:spcPts val="900"/>
              </a:spcAft>
              <a:buClr>
                <a:srgbClr val="A27E55"/>
              </a:buClr>
              <a:buFont typeface="Arial" panose="020B0604020202020204" pitchFamily="34" charset="0"/>
              <a:buChar char="•"/>
            </a:pPr>
            <a:r>
              <a:rPr lang="en-US" altLang="en-US" sz="1800" dirty="0">
                <a:solidFill>
                  <a:srgbClr val="6E6E6E"/>
                </a:solidFill>
                <a:latin typeface="Helvetica"/>
                <a:cs typeface="Helvetica"/>
              </a:rPr>
              <a:t>The finer the radiometric resolution of a sensor, the more sensitive it is to detecting small differences in reflected or emitted energy. </a:t>
            </a:r>
          </a:p>
        </p:txBody>
      </p:sp>
    </p:spTree>
    <p:extLst>
      <p:ext uri="{BB962C8B-B14F-4D97-AF65-F5344CB8AC3E}">
        <p14:creationId xmlns:p14="http://schemas.microsoft.com/office/powerpoint/2010/main" val="3932273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050"/>
          <p:cNvSpPr txBox="1">
            <a:spLocks noChangeArrowheads="1"/>
          </p:cNvSpPr>
          <p:nvPr/>
        </p:nvSpPr>
        <p:spPr bwMode="auto">
          <a:xfrm>
            <a:off x="1314450" y="123171"/>
            <a:ext cx="7666374" cy="707886"/>
          </a:xfrm>
          <a:prstGeom prst="rect">
            <a:avLst/>
          </a:prstGeom>
          <a:noFill/>
          <a:ln w="9525">
            <a:noFill/>
            <a:miter lim="800000"/>
            <a:headEnd/>
            <a:tailEnd/>
          </a:ln>
        </p:spPr>
        <p:txBody>
          <a:bodyPr wrap="square">
            <a:spAutoFit/>
          </a:bodyPr>
          <a:lstStyle/>
          <a:p>
            <a:pPr>
              <a:spcBef>
                <a:spcPct val="50000"/>
              </a:spcBef>
            </a:pPr>
            <a:r>
              <a:rPr lang="en-US" sz="2000" b="1" dirty="0">
                <a:solidFill>
                  <a:schemeClr val="tx1">
                    <a:lumMod val="75000"/>
                    <a:lumOff val="25000"/>
                  </a:schemeClr>
                </a:solidFill>
                <a:latin typeface="Arial" charset="0"/>
              </a:rPr>
              <a:t>Radiometric resolution refers to the number of brightness levels we can sense for a particular wavelength band</a:t>
            </a:r>
          </a:p>
        </p:txBody>
      </p:sp>
      <p:pic>
        <p:nvPicPr>
          <p:cNvPr id="20483" name="Picture 2051" descr="C:\paulg\teaching\for472\images\lillesand\c1f13n.tif"/>
          <p:cNvPicPr>
            <a:picLocks noChangeAspect="1" noChangeArrowheads="1"/>
          </p:cNvPicPr>
          <p:nvPr/>
        </p:nvPicPr>
        <p:blipFill>
          <a:blip r:embed="rId3"/>
          <a:srcRect/>
          <a:stretch>
            <a:fillRect/>
          </a:stretch>
        </p:blipFill>
        <p:spPr bwMode="auto">
          <a:xfrm>
            <a:off x="1147397" y="998111"/>
            <a:ext cx="6552131" cy="3019973"/>
          </a:xfrm>
          <a:prstGeom prst="rect">
            <a:avLst/>
          </a:prstGeom>
          <a:noFill/>
          <a:ln w="9525">
            <a:noFill/>
            <a:miter lim="800000"/>
            <a:headEnd/>
            <a:tailEnd/>
          </a:ln>
        </p:spPr>
      </p:pic>
    </p:spTree>
    <p:extLst>
      <p:ext uri="{BB962C8B-B14F-4D97-AF65-F5344CB8AC3E}">
        <p14:creationId xmlns:p14="http://schemas.microsoft.com/office/powerpoint/2010/main" val="3637882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C:\paulg\teaching\for472\images\lillesand\c1f13n.tif"/>
          <p:cNvPicPr>
            <a:picLocks noChangeAspect="1" noChangeArrowheads="1"/>
          </p:cNvPicPr>
          <p:nvPr/>
        </p:nvPicPr>
        <p:blipFill>
          <a:blip r:embed="rId2"/>
          <a:srcRect/>
          <a:stretch>
            <a:fillRect/>
          </a:stretch>
        </p:blipFill>
        <p:spPr bwMode="auto">
          <a:xfrm>
            <a:off x="330851" y="1164177"/>
            <a:ext cx="4819883" cy="2506866"/>
          </a:xfrm>
          <a:prstGeom prst="rect">
            <a:avLst/>
          </a:prstGeom>
          <a:noFill/>
          <a:ln w="9525">
            <a:noFill/>
            <a:miter lim="800000"/>
            <a:headEnd/>
            <a:tailEnd/>
          </a:ln>
        </p:spPr>
      </p:pic>
      <p:sp>
        <p:nvSpPr>
          <p:cNvPr id="21507" name="Text Box 4"/>
          <p:cNvSpPr txBox="1">
            <a:spLocks noChangeArrowheads="1"/>
          </p:cNvSpPr>
          <p:nvPr/>
        </p:nvSpPr>
        <p:spPr bwMode="auto">
          <a:xfrm>
            <a:off x="5324354" y="1164177"/>
            <a:ext cx="3819646" cy="3258584"/>
          </a:xfrm>
          <a:prstGeom prst="rect">
            <a:avLst/>
          </a:prstGeom>
          <a:noFill/>
          <a:ln w="9525">
            <a:noFill/>
            <a:miter lim="800000"/>
            <a:headEnd/>
            <a:tailEnd/>
          </a:ln>
        </p:spPr>
        <p:txBody>
          <a:bodyPr wrap="square">
            <a:spAutoFit/>
          </a:bodyPr>
          <a:lstStyle/>
          <a:p>
            <a:pPr marL="342900" indent="-342900">
              <a:spcBef>
                <a:spcPct val="50000"/>
              </a:spcBef>
            </a:pPr>
            <a:r>
              <a:rPr lang="en-US" sz="1600" b="1" dirty="0">
                <a:solidFill>
                  <a:schemeClr val="tx1">
                    <a:lumMod val="75000"/>
                    <a:lumOff val="25000"/>
                  </a:schemeClr>
                </a:solidFill>
                <a:latin typeface="Arial" charset="0"/>
              </a:rPr>
              <a:t>We can represent </a:t>
            </a:r>
            <a:r>
              <a:rPr lang="en-US" sz="1600" b="1" u="sng" dirty="0">
                <a:solidFill>
                  <a:schemeClr val="tx1">
                    <a:lumMod val="75000"/>
                    <a:lumOff val="25000"/>
                  </a:schemeClr>
                </a:solidFill>
                <a:latin typeface="Arial" charset="0"/>
              </a:rPr>
              <a:t>Radiometric</a:t>
            </a:r>
            <a:r>
              <a:rPr lang="en-US" sz="1600" b="1" dirty="0">
                <a:solidFill>
                  <a:schemeClr val="tx1">
                    <a:lumMod val="75000"/>
                    <a:lumOff val="25000"/>
                  </a:schemeClr>
                </a:solidFill>
                <a:latin typeface="Arial" charset="0"/>
              </a:rPr>
              <a:t> or brightness variations in a digital image in three principal ways:</a:t>
            </a:r>
          </a:p>
          <a:p>
            <a:pPr marL="342900" indent="-342900">
              <a:spcBef>
                <a:spcPct val="50000"/>
              </a:spcBef>
            </a:pPr>
            <a:endParaRPr lang="en-US" sz="1600" b="1" dirty="0">
              <a:solidFill>
                <a:schemeClr val="tx1">
                  <a:lumMod val="75000"/>
                  <a:lumOff val="25000"/>
                </a:schemeClr>
              </a:solidFill>
              <a:latin typeface="Arial" charset="0"/>
            </a:endParaRPr>
          </a:p>
          <a:p>
            <a:pPr marL="800100" lvl="1" indent="-457200">
              <a:lnSpc>
                <a:spcPts val="1000"/>
              </a:lnSpc>
              <a:spcBef>
                <a:spcPct val="50000"/>
              </a:spcBef>
              <a:buFont typeface="+mj-lt"/>
              <a:buAutoNum type="arabicPeriod"/>
            </a:pPr>
            <a:r>
              <a:rPr lang="en-US" b="1" dirty="0">
                <a:solidFill>
                  <a:schemeClr val="tx1">
                    <a:lumMod val="75000"/>
                    <a:lumOff val="25000"/>
                  </a:schemeClr>
                </a:solidFill>
                <a:latin typeface="Arial" charset="0"/>
              </a:rPr>
              <a:t>Digital number;  </a:t>
            </a:r>
          </a:p>
          <a:p>
            <a:pPr marL="800100" lvl="1" indent="-457200">
              <a:lnSpc>
                <a:spcPts val="1000"/>
              </a:lnSpc>
              <a:spcBef>
                <a:spcPct val="50000"/>
              </a:spcBef>
              <a:buFont typeface="+mj-lt"/>
              <a:buAutoNum type="arabicPeriod"/>
            </a:pPr>
            <a:r>
              <a:rPr lang="en-US" b="1" dirty="0">
                <a:solidFill>
                  <a:schemeClr val="tx1">
                    <a:lumMod val="75000"/>
                    <a:lumOff val="25000"/>
                  </a:schemeClr>
                </a:solidFill>
                <a:latin typeface="Arial" charset="0"/>
              </a:rPr>
              <a:t>radiance (physical value); </a:t>
            </a:r>
          </a:p>
          <a:p>
            <a:pPr marL="800100" lvl="1" indent="-457200">
              <a:lnSpc>
                <a:spcPts val="1000"/>
              </a:lnSpc>
              <a:spcBef>
                <a:spcPct val="50000"/>
              </a:spcBef>
              <a:buFont typeface="+mj-lt"/>
              <a:buAutoNum type="arabicPeriod"/>
            </a:pPr>
            <a:r>
              <a:rPr lang="en-US" b="1" dirty="0">
                <a:solidFill>
                  <a:schemeClr val="tx1">
                    <a:lumMod val="75000"/>
                    <a:lumOff val="25000"/>
                  </a:schemeClr>
                </a:solidFill>
                <a:latin typeface="Arial" charset="0"/>
              </a:rPr>
              <a:t>reflectance</a:t>
            </a:r>
          </a:p>
          <a:p>
            <a:pPr marL="342900" indent="-342900">
              <a:spcBef>
                <a:spcPct val="50000"/>
              </a:spcBef>
            </a:pPr>
            <a:r>
              <a:rPr lang="en-US" sz="1600" b="1" u="sng" dirty="0">
                <a:solidFill>
                  <a:schemeClr val="tx1">
                    <a:lumMod val="75000"/>
                    <a:lumOff val="25000"/>
                  </a:schemeClr>
                </a:solidFill>
                <a:latin typeface="Arial" charset="0"/>
              </a:rPr>
              <a:t>Reflectance</a:t>
            </a:r>
            <a:r>
              <a:rPr lang="en-US" sz="1600" b="1" dirty="0">
                <a:solidFill>
                  <a:schemeClr val="tx1">
                    <a:lumMod val="75000"/>
                    <a:lumOff val="25000"/>
                  </a:schemeClr>
                </a:solidFill>
                <a:latin typeface="Arial" charset="0"/>
              </a:rPr>
              <a:t> has become the standard, represents as ratio of the incoming radiation to the amount that is reflected</a:t>
            </a:r>
          </a:p>
          <a:p>
            <a:pPr marL="342900" indent="-342900">
              <a:spcBef>
                <a:spcPct val="50000"/>
              </a:spcBef>
            </a:pPr>
            <a:endParaRPr lang="en-US" sz="1050" dirty="0">
              <a:solidFill>
                <a:srgbClr val="FFFF00"/>
              </a:solidFill>
              <a:latin typeface="Arial" charset="0"/>
            </a:endParaRPr>
          </a:p>
        </p:txBody>
      </p:sp>
      <p:sp>
        <p:nvSpPr>
          <p:cNvPr id="2" name="Title 1"/>
          <p:cNvSpPr>
            <a:spLocks noGrp="1"/>
          </p:cNvSpPr>
          <p:nvPr>
            <p:ph type="title"/>
          </p:nvPr>
        </p:nvSpPr>
        <p:spPr/>
        <p:txBody>
          <a:bodyPr/>
          <a:lstStyle/>
          <a:p>
            <a:r>
              <a:rPr lang="en-US" sz="2800" b="1" dirty="0"/>
              <a:t>Radiometric resolution</a:t>
            </a:r>
          </a:p>
        </p:txBody>
      </p:sp>
    </p:spTree>
    <p:extLst>
      <p:ext uri="{BB962C8B-B14F-4D97-AF65-F5344CB8AC3E}">
        <p14:creationId xmlns:p14="http://schemas.microsoft.com/office/powerpoint/2010/main" val="1987638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J:\for375\lectures2000\images\prism.jpg"/>
          <p:cNvPicPr>
            <a:picLocks noChangeAspect="1" noChangeArrowheads="1"/>
          </p:cNvPicPr>
          <p:nvPr/>
        </p:nvPicPr>
        <p:blipFill>
          <a:blip r:embed="rId2"/>
          <a:srcRect/>
          <a:stretch>
            <a:fillRect/>
          </a:stretch>
        </p:blipFill>
        <p:spPr bwMode="auto">
          <a:xfrm>
            <a:off x="1229320" y="0"/>
            <a:ext cx="6743700" cy="3661172"/>
          </a:xfrm>
          <a:prstGeom prst="rect">
            <a:avLst/>
          </a:prstGeom>
          <a:noFill/>
          <a:ln w="9525">
            <a:noFill/>
            <a:miter lim="800000"/>
            <a:headEnd/>
            <a:tailEnd/>
          </a:ln>
        </p:spPr>
      </p:pic>
      <p:sp>
        <p:nvSpPr>
          <p:cNvPr id="22531" name="Text Box 3"/>
          <p:cNvSpPr txBox="1">
            <a:spLocks noChangeArrowheads="1"/>
          </p:cNvSpPr>
          <p:nvPr/>
        </p:nvSpPr>
        <p:spPr bwMode="auto">
          <a:xfrm>
            <a:off x="1999833" y="3661172"/>
            <a:ext cx="5549916" cy="746358"/>
          </a:xfrm>
          <a:prstGeom prst="rect">
            <a:avLst/>
          </a:prstGeom>
          <a:noFill/>
          <a:ln w="9525">
            <a:noFill/>
            <a:miter lim="800000"/>
            <a:headEnd/>
            <a:tailEnd/>
          </a:ln>
        </p:spPr>
        <p:txBody>
          <a:bodyPr wrap="none">
            <a:spAutoFit/>
          </a:bodyPr>
          <a:lstStyle/>
          <a:p>
            <a:pPr algn="ctr"/>
            <a:r>
              <a:rPr lang="en-US" sz="1600" b="1" dirty="0">
                <a:solidFill>
                  <a:schemeClr val="tx1">
                    <a:lumMod val="75000"/>
                    <a:lumOff val="25000"/>
                  </a:schemeClr>
                </a:solidFill>
                <a:latin typeface="Arial" charset="0"/>
              </a:rPr>
              <a:t>The regions of the spectrum that photographic film/ or </a:t>
            </a:r>
          </a:p>
          <a:p>
            <a:pPr algn="ctr"/>
            <a:r>
              <a:rPr lang="en-US" sz="1600" b="1" dirty="0">
                <a:solidFill>
                  <a:schemeClr val="tx1">
                    <a:lumMod val="75000"/>
                    <a:lumOff val="25000"/>
                  </a:schemeClr>
                </a:solidFill>
                <a:latin typeface="Arial" charset="0"/>
              </a:rPr>
              <a:t>digital sensors can record</a:t>
            </a:r>
            <a:r>
              <a:rPr lang="en-US" sz="1050" dirty="0">
                <a:solidFill>
                  <a:srgbClr val="FFFF00"/>
                </a:solidFill>
                <a:latin typeface="Arial" charset="0"/>
              </a:rPr>
              <a:t>:</a:t>
            </a:r>
            <a:endParaRPr lang="en-US" sz="2000" b="1" dirty="0">
              <a:solidFill>
                <a:schemeClr val="tx1">
                  <a:lumMod val="75000"/>
                  <a:lumOff val="25000"/>
                </a:schemeClr>
              </a:solidFill>
              <a:latin typeface="Arial" charset="0"/>
            </a:endParaRPr>
          </a:p>
          <a:p>
            <a:pPr algn="ctr"/>
            <a:r>
              <a:rPr lang="en-US" sz="1050" dirty="0">
                <a:solidFill>
                  <a:schemeClr val="hlink"/>
                </a:solidFill>
                <a:latin typeface="Arial" charset="0"/>
              </a:rPr>
              <a:t>Ultraviolet, visible, near-infrared</a:t>
            </a:r>
          </a:p>
        </p:txBody>
      </p:sp>
    </p:spTree>
    <p:extLst>
      <p:ext uri="{BB962C8B-B14F-4D97-AF65-F5344CB8AC3E}">
        <p14:creationId xmlns:p14="http://schemas.microsoft.com/office/powerpoint/2010/main" val="2165258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2803966" y="203686"/>
            <a:ext cx="3735729" cy="307777"/>
          </a:xfrm>
          <a:prstGeom prst="rect">
            <a:avLst/>
          </a:prstGeom>
          <a:noFill/>
          <a:ln w="9525">
            <a:noFill/>
            <a:miter lim="800000"/>
            <a:headEnd/>
            <a:tailEnd/>
          </a:ln>
        </p:spPr>
        <p:txBody>
          <a:bodyPr wrap="square">
            <a:spAutoFit/>
          </a:bodyPr>
          <a:lstStyle/>
          <a:p>
            <a:pPr>
              <a:spcBef>
                <a:spcPct val="50000"/>
              </a:spcBef>
            </a:pPr>
            <a:r>
              <a:rPr lang="en-US" b="1" dirty="0">
                <a:solidFill>
                  <a:schemeClr val="tx1">
                    <a:lumMod val="75000"/>
                    <a:lumOff val="25000"/>
                  </a:schemeClr>
                </a:solidFill>
                <a:latin typeface="Arial" charset="0"/>
              </a:rPr>
              <a:t>Band/channel 1 = G (.5-.6 </a:t>
            </a:r>
            <a:r>
              <a:rPr lang="en-US" b="1" dirty="0">
                <a:solidFill>
                  <a:schemeClr val="tx1">
                    <a:lumMod val="75000"/>
                    <a:lumOff val="25000"/>
                  </a:schemeClr>
                </a:solidFill>
                <a:latin typeface="Arial" charset="0"/>
                <a:sym typeface="Symbol" pitchFamily="18" charset="2"/>
              </a:rPr>
              <a:t></a:t>
            </a:r>
            <a:r>
              <a:rPr lang="en-US" b="1" dirty="0">
                <a:solidFill>
                  <a:schemeClr val="tx1">
                    <a:lumMod val="75000"/>
                    <a:lumOff val="25000"/>
                  </a:schemeClr>
                </a:solidFill>
                <a:latin typeface="Arial" charset="0"/>
              </a:rPr>
              <a:t>m</a:t>
            </a:r>
            <a:r>
              <a:rPr lang="en-US" sz="1000" dirty="0">
                <a:solidFill>
                  <a:srgbClr val="FFFF00"/>
                </a:solidFill>
                <a:latin typeface="Arial" charset="0"/>
              </a:rPr>
              <a:t>)</a:t>
            </a:r>
          </a:p>
        </p:txBody>
      </p:sp>
      <p:sp>
        <p:nvSpPr>
          <p:cNvPr id="23555" name="Text Box 5"/>
          <p:cNvSpPr txBox="1">
            <a:spLocks noChangeArrowheads="1"/>
          </p:cNvSpPr>
          <p:nvPr/>
        </p:nvSpPr>
        <p:spPr bwMode="auto">
          <a:xfrm>
            <a:off x="3705529" y="827482"/>
            <a:ext cx="2282021" cy="307777"/>
          </a:xfrm>
          <a:prstGeom prst="rect">
            <a:avLst/>
          </a:prstGeom>
          <a:noFill/>
          <a:ln w="9525">
            <a:noFill/>
            <a:miter lim="800000"/>
            <a:headEnd/>
            <a:tailEnd/>
          </a:ln>
        </p:spPr>
        <p:txBody>
          <a:bodyPr wrap="square">
            <a:spAutoFit/>
          </a:bodyPr>
          <a:lstStyle/>
          <a:p>
            <a:pPr>
              <a:spcBef>
                <a:spcPct val="50000"/>
              </a:spcBef>
            </a:pPr>
            <a:r>
              <a:rPr lang="en-US" b="1" dirty="0">
                <a:solidFill>
                  <a:schemeClr val="tx1">
                    <a:lumMod val="75000"/>
                    <a:lumOff val="25000"/>
                  </a:schemeClr>
                </a:solidFill>
                <a:latin typeface="Arial" charset="0"/>
              </a:rPr>
              <a:t>B2 = R (.6-.7 </a:t>
            </a:r>
            <a:r>
              <a:rPr lang="en-US" b="1" dirty="0">
                <a:solidFill>
                  <a:schemeClr val="tx1">
                    <a:lumMod val="75000"/>
                    <a:lumOff val="25000"/>
                  </a:schemeClr>
                </a:solidFill>
                <a:latin typeface="Arial" charset="0"/>
                <a:sym typeface="Symbol" pitchFamily="18" charset="2"/>
              </a:rPr>
              <a:t></a:t>
            </a:r>
            <a:r>
              <a:rPr lang="en-US" b="1" dirty="0">
                <a:solidFill>
                  <a:schemeClr val="tx1">
                    <a:lumMod val="75000"/>
                    <a:lumOff val="25000"/>
                  </a:schemeClr>
                </a:solidFill>
                <a:latin typeface="Arial" charset="0"/>
              </a:rPr>
              <a:t>m)</a:t>
            </a:r>
          </a:p>
        </p:txBody>
      </p:sp>
      <p:sp>
        <p:nvSpPr>
          <p:cNvPr id="23556" name="Text Box 6"/>
          <p:cNvSpPr txBox="1">
            <a:spLocks noChangeArrowheads="1"/>
          </p:cNvSpPr>
          <p:nvPr/>
        </p:nvSpPr>
        <p:spPr bwMode="auto">
          <a:xfrm>
            <a:off x="4740555" y="1598696"/>
            <a:ext cx="2657476" cy="307777"/>
          </a:xfrm>
          <a:prstGeom prst="rect">
            <a:avLst/>
          </a:prstGeom>
          <a:noFill/>
          <a:ln w="9525">
            <a:noFill/>
            <a:miter lim="800000"/>
            <a:headEnd/>
            <a:tailEnd/>
          </a:ln>
        </p:spPr>
        <p:txBody>
          <a:bodyPr wrap="square">
            <a:spAutoFit/>
          </a:bodyPr>
          <a:lstStyle/>
          <a:p>
            <a:pPr>
              <a:spcBef>
                <a:spcPct val="50000"/>
              </a:spcBef>
            </a:pPr>
            <a:r>
              <a:rPr lang="en-US" b="1" dirty="0">
                <a:solidFill>
                  <a:schemeClr val="tx1">
                    <a:lumMod val="75000"/>
                    <a:lumOff val="25000"/>
                  </a:schemeClr>
                </a:solidFill>
                <a:latin typeface="Arial" charset="0"/>
              </a:rPr>
              <a:t>B3 = NIR (.72-.9 </a:t>
            </a:r>
            <a:r>
              <a:rPr lang="en-US" b="1" dirty="0">
                <a:solidFill>
                  <a:schemeClr val="tx1">
                    <a:lumMod val="75000"/>
                    <a:lumOff val="25000"/>
                  </a:schemeClr>
                </a:solidFill>
                <a:latin typeface="Arial" charset="0"/>
                <a:sym typeface="Symbol" pitchFamily="18" charset="2"/>
              </a:rPr>
              <a:t></a:t>
            </a:r>
            <a:r>
              <a:rPr lang="en-US" b="1" dirty="0">
                <a:solidFill>
                  <a:schemeClr val="tx1">
                    <a:lumMod val="75000"/>
                    <a:lumOff val="25000"/>
                  </a:schemeClr>
                </a:solidFill>
                <a:latin typeface="Arial" charset="0"/>
              </a:rPr>
              <a:t>m)</a:t>
            </a:r>
          </a:p>
        </p:txBody>
      </p:sp>
      <p:sp>
        <p:nvSpPr>
          <p:cNvPr id="23557" name="Text Box 7"/>
          <p:cNvSpPr txBox="1">
            <a:spLocks noChangeArrowheads="1"/>
          </p:cNvSpPr>
          <p:nvPr/>
        </p:nvSpPr>
        <p:spPr bwMode="auto">
          <a:xfrm>
            <a:off x="5987550" y="2335724"/>
            <a:ext cx="2800350" cy="307777"/>
          </a:xfrm>
          <a:prstGeom prst="rect">
            <a:avLst/>
          </a:prstGeom>
          <a:noFill/>
          <a:ln w="9525">
            <a:noFill/>
            <a:miter lim="800000"/>
            <a:headEnd/>
            <a:tailEnd/>
          </a:ln>
        </p:spPr>
        <p:txBody>
          <a:bodyPr wrap="square">
            <a:spAutoFit/>
          </a:bodyPr>
          <a:lstStyle/>
          <a:p>
            <a:pPr>
              <a:spcBef>
                <a:spcPct val="50000"/>
              </a:spcBef>
            </a:pPr>
            <a:r>
              <a:rPr lang="en-US" b="1" dirty="0">
                <a:solidFill>
                  <a:schemeClr val="tx1">
                    <a:lumMod val="75000"/>
                    <a:lumOff val="25000"/>
                  </a:schemeClr>
                </a:solidFill>
                <a:latin typeface="Arial" charset="0"/>
              </a:rPr>
              <a:t>B4 = </a:t>
            </a:r>
            <a:r>
              <a:rPr lang="en-US" b="1" dirty="0" err="1">
                <a:solidFill>
                  <a:schemeClr val="tx1">
                    <a:lumMod val="75000"/>
                    <a:lumOff val="25000"/>
                  </a:schemeClr>
                </a:solidFill>
                <a:latin typeface="Arial" charset="0"/>
              </a:rPr>
              <a:t>ThIR</a:t>
            </a:r>
            <a:r>
              <a:rPr lang="en-US" b="1" dirty="0">
                <a:solidFill>
                  <a:schemeClr val="tx1">
                    <a:lumMod val="75000"/>
                    <a:lumOff val="25000"/>
                  </a:schemeClr>
                </a:solidFill>
                <a:latin typeface="Arial" charset="0"/>
              </a:rPr>
              <a:t> (8.0-9.2 </a:t>
            </a:r>
            <a:r>
              <a:rPr lang="en-US" b="1" dirty="0">
                <a:solidFill>
                  <a:schemeClr val="tx1">
                    <a:lumMod val="75000"/>
                    <a:lumOff val="25000"/>
                  </a:schemeClr>
                </a:solidFill>
                <a:latin typeface="Arial" charset="0"/>
                <a:sym typeface="Symbol" pitchFamily="18" charset="2"/>
              </a:rPr>
              <a:t></a:t>
            </a:r>
            <a:r>
              <a:rPr lang="en-US" b="1" dirty="0">
                <a:solidFill>
                  <a:schemeClr val="tx1">
                    <a:lumMod val="75000"/>
                    <a:lumOff val="25000"/>
                  </a:schemeClr>
                </a:solidFill>
                <a:latin typeface="Arial" charset="0"/>
              </a:rPr>
              <a:t>m)</a:t>
            </a:r>
          </a:p>
        </p:txBody>
      </p:sp>
      <p:sp>
        <p:nvSpPr>
          <p:cNvPr id="23558" name="Text Box 8"/>
          <p:cNvSpPr txBox="1">
            <a:spLocks noChangeArrowheads="1"/>
          </p:cNvSpPr>
          <p:nvPr/>
        </p:nvSpPr>
        <p:spPr bwMode="auto">
          <a:xfrm>
            <a:off x="7315200" y="3600451"/>
            <a:ext cx="1828800" cy="276999"/>
          </a:xfrm>
          <a:prstGeom prst="rect">
            <a:avLst/>
          </a:prstGeom>
          <a:noFill/>
          <a:ln w="9525">
            <a:noFill/>
            <a:miter lim="800000"/>
            <a:headEnd/>
            <a:tailEnd/>
          </a:ln>
        </p:spPr>
        <p:txBody>
          <a:bodyPr>
            <a:spAutoFit/>
          </a:bodyPr>
          <a:lstStyle/>
          <a:p>
            <a:pPr>
              <a:spcBef>
                <a:spcPct val="50000"/>
              </a:spcBef>
            </a:pPr>
            <a:r>
              <a:rPr lang="en-US" sz="1200">
                <a:solidFill>
                  <a:srgbClr val="FFFF00"/>
                </a:solidFill>
                <a:latin typeface="Arial" charset="0"/>
              </a:rPr>
              <a:t>…</a:t>
            </a:r>
          </a:p>
        </p:txBody>
      </p:sp>
      <p:sp>
        <p:nvSpPr>
          <p:cNvPr id="23559" name="Text Box 9"/>
          <p:cNvSpPr txBox="1">
            <a:spLocks noChangeArrowheads="1"/>
          </p:cNvSpPr>
          <p:nvPr/>
        </p:nvSpPr>
        <p:spPr bwMode="auto">
          <a:xfrm>
            <a:off x="6883320" y="155883"/>
            <a:ext cx="2260680" cy="707886"/>
          </a:xfrm>
          <a:prstGeom prst="rect">
            <a:avLst/>
          </a:prstGeom>
          <a:noFill/>
          <a:ln w="9525">
            <a:noFill/>
            <a:miter lim="800000"/>
            <a:headEnd/>
            <a:tailEnd/>
          </a:ln>
        </p:spPr>
        <p:txBody>
          <a:bodyPr wrap="square">
            <a:spAutoFit/>
          </a:bodyPr>
          <a:lstStyle/>
          <a:p>
            <a:pPr>
              <a:spcBef>
                <a:spcPct val="50000"/>
              </a:spcBef>
            </a:pPr>
            <a:r>
              <a:rPr lang="en-US" sz="2000" b="1" dirty="0">
                <a:solidFill>
                  <a:schemeClr val="tx1">
                    <a:lumMod val="75000"/>
                    <a:lumOff val="25000"/>
                  </a:schemeClr>
                </a:solidFill>
                <a:latin typeface="Arial" charset="0"/>
              </a:rPr>
              <a:t>Digital images: what are they??</a:t>
            </a:r>
          </a:p>
        </p:txBody>
      </p:sp>
      <p:pic>
        <p:nvPicPr>
          <p:cNvPr id="23560" name="Picture 10" descr="D:\teaching\for472\lectures\images\DDATA.jpg"/>
          <p:cNvPicPr>
            <a:picLocks noChangeAspect="1" noChangeArrowheads="1"/>
          </p:cNvPicPr>
          <p:nvPr/>
        </p:nvPicPr>
        <p:blipFill>
          <a:blip r:embed="rId2"/>
          <a:srcRect/>
          <a:stretch>
            <a:fillRect/>
          </a:stretch>
        </p:blipFill>
        <p:spPr bwMode="auto">
          <a:xfrm>
            <a:off x="175430" y="114018"/>
            <a:ext cx="2571750" cy="2221706"/>
          </a:xfrm>
          <a:prstGeom prst="rect">
            <a:avLst/>
          </a:prstGeom>
          <a:noFill/>
          <a:ln w="9525">
            <a:noFill/>
            <a:miter lim="800000"/>
            <a:headEnd/>
            <a:tailEnd/>
          </a:ln>
        </p:spPr>
      </p:pic>
      <p:pic>
        <p:nvPicPr>
          <p:cNvPr id="23561" name="Picture 11" descr="D:\teaching\for472\lectures\images\DDATA2.jpg"/>
          <p:cNvPicPr>
            <a:picLocks noChangeAspect="1" noChangeArrowheads="1"/>
          </p:cNvPicPr>
          <p:nvPr/>
        </p:nvPicPr>
        <p:blipFill>
          <a:blip r:embed="rId3"/>
          <a:srcRect/>
          <a:stretch>
            <a:fillRect/>
          </a:stretch>
        </p:blipFill>
        <p:spPr bwMode="auto">
          <a:xfrm>
            <a:off x="1071200" y="643887"/>
            <a:ext cx="2571750" cy="2220516"/>
          </a:xfrm>
          <a:prstGeom prst="rect">
            <a:avLst/>
          </a:prstGeom>
          <a:noFill/>
          <a:ln w="9525">
            <a:noFill/>
            <a:miter lim="800000"/>
            <a:headEnd/>
            <a:tailEnd/>
          </a:ln>
        </p:spPr>
      </p:pic>
      <p:pic>
        <p:nvPicPr>
          <p:cNvPr id="23562" name="Picture 12" descr="D:\teaching\for472\lectures\images\DDATA3.jpg"/>
          <p:cNvPicPr>
            <a:picLocks noChangeAspect="1" noChangeArrowheads="1"/>
          </p:cNvPicPr>
          <p:nvPr/>
        </p:nvPicPr>
        <p:blipFill>
          <a:blip r:embed="rId4"/>
          <a:srcRect/>
          <a:stretch>
            <a:fillRect/>
          </a:stretch>
        </p:blipFill>
        <p:spPr bwMode="auto">
          <a:xfrm>
            <a:off x="2157230" y="1365379"/>
            <a:ext cx="2514600" cy="2171700"/>
          </a:xfrm>
          <a:prstGeom prst="rect">
            <a:avLst/>
          </a:prstGeom>
          <a:noFill/>
          <a:ln w="9525">
            <a:noFill/>
            <a:miter lim="800000"/>
            <a:headEnd/>
            <a:tailEnd/>
          </a:ln>
        </p:spPr>
      </p:pic>
      <p:pic>
        <p:nvPicPr>
          <p:cNvPr id="23563" name="Picture 13" descr="D:\teaching\for472\lectures\images\DDATA4.jpg"/>
          <p:cNvPicPr>
            <a:picLocks noChangeAspect="1" noChangeArrowheads="1"/>
          </p:cNvPicPr>
          <p:nvPr/>
        </p:nvPicPr>
        <p:blipFill>
          <a:blip r:embed="rId5"/>
          <a:srcRect/>
          <a:stretch>
            <a:fillRect/>
          </a:stretch>
        </p:blipFill>
        <p:spPr bwMode="auto">
          <a:xfrm>
            <a:off x="3357200" y="2071904"/>
            <a:ext cx="2514600" cy="2171700"/>
          </a:xfrm>
          <a:prstGeom prst="rect">
            <a:avLst/>
          </a:prstGeom>
          <a:noFill/>
          <a:ln w="9525">
            <a:noFill/>
            <a:miter lim="800000"/>
            <a:headEnd/>
            <a:tailEnd/>
          </a:ln>
        </p:spPr>
      </p:pic>
      <p:sp>
        <p:nvSpPr>
          <p:cNvPr id="23564" name="Text Box 14"/>
          <p:cNvSpPr txBox="1">
            <a:spLocks noChangeArrowheads="1"/>
          </p:cNvSpPr>
          <p:nvPr/>
        </p:nvSpPr>
        <p:spPr bwMode="auto">
          <a:xfrm>
            <a:off x="6229350" y="3469125"/>
            <a:ext cx="2914650" cy="646331"/>
          </a:xfrm>
          <a:prstGeom prst="rect">
            <a:avLst/>
          </a:prstGeom>
          <a:noFill/>
          <a:ln w="9525">
            <a:noFill/>
            <a:miter lim="800000"/>
            <a:headEnd/>
            <a:tailEnd/>
          </a:ln>
        </p:spPr>
        <p:txBody>
          <a:bodyPr>
            <a:spAutoFit/>
          </a:bodyPr>
          <a:lstStyle/>
          <a:p>
            <a:pPr>
              <a:spcBef>
                <a:spcPct val="50000"/>
              </a:spcBef>
            </a:pPr>
            <a:r>
              <a:rPr lang="en-US" sz="1800" b="1" dirty="0">
                <a:solidFill>
                  <a:srgbClr val="C00000"/>
                </a:solidFill>
                <a:latin typeface="Arial" charset="0"/>
              </a:rPr>
              <a:t>Hyperspectral bands: 10nm widths (.001 </a:t>
            </a:r>
            <a:r>
              <a:rPr lang="en-US" sz="1800" b="1" dirty="0">
                <a:solidFill>
                  <a:srgbClr val="C00000"/>
                </a:solidFill>
                <a:latin typeface="Arial" charset="0"/>
                <a:sym typeface="Symbol" pitchFamily="18" charset="2"/>
              </a:rPr>
              <a:t></a:t>
            </a:r>
            <a:r>
              <a:rPr lang="en-US" sz="1800" b="1" dirty="0">
                <a:solidFill>
                  <a:srgbClr val="C00000"/>
                </a:solidFill>
                <a:latin typeface="Arial" charset="0"/>
              </a:rPr>
              <a:t>m)</a:t>
            </a:r>
          </a:p>
        </p:txBody>
      </p:sp>
    </p:spTree>
    <p:extLst>
      <p:ext uri="{BB962C8B-B14F-4D97-AF65-F5344CB8AC3E}">
        <p14:creationId xmlns:p14="http://schemas.microsoft.com/office/powerpoint/2010/main" val="2201285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D:\teaching\for472\lectures\images\IMAGE1.jpg"/>
          <p:cNvPicPr>
            <a:picLocks noChangeAspect="1" noChangeArrowheads="1"/>
          </p:cNvPicPr>
          <p:nvPr/>
        </p:nvPicPr>
        <p:blipFill>
          <a:blip r:embed="rId2"/>
          <a:srcRect/>
          <a:stretch>
            <a:fillRect/>
          </a:stretch>
        </p:blipFill>
        <p:spPr bwMode="auto">
          <a:xfrm>
            <a:off x="4792489" y="303662"/>
            <a:ext cx="3974763" cy="3924715"/>
          </a:xfrm>
          <a:prstGeom prst="rect">
            <a:avLst/>
          </a:prstGeom>
          <a:noFill/>
          <a:ln w="9525">
            <a:noFill/>
            <a:miter lim="800000"/>
            <a:headEnd/>
            <a:tailEnd/>
          </a:ln>
        </p:spPr>
      </p:pic>
      <p:pic>
        <p:nvPicPr>
          <p:cNvPr id="195587" name="Picture 3" descr="D:\teaching\for472\lectures\images\IMAGE2.jpg"/>
          <p:cNvPicPr>
            <a:picLocks noChangeAspect="1" noChangeArrowheads="1"/>
          </p:cNvPicPr>
          <p:nvPr/>
        </p:nvPicPr>
        <p:blipFill>
          <a:blip r:embed="rId3"/>
          <a:srcRect/>
          <a:stretch>
            <a:fillRect/>
          </a:stretch>
        </p:blipFill>
        <p:spPr bwMode="auto">
          <a:xfrm>
            <a:off x="261000" y="808533"/>
            <a:ext cx="4137379" cy="1457486"/>
          </a:xfrm>
          <a:prstGeom prst="rect">
            <a:avLst/>
          </a:prstGeom>
          <a:noFill/>
          <a:ln w="9525">
            <a:noFill/>
            <a:miter lim="800000"/>
            <a:headEnd/>
            <a:tailEnd/>
          </a:ln>
        </p:spPr>
      </p:pic>
    </p:spTree>
    <p:extLst>
      <p:ext uri="{BB962C8B-B14F-4D97-AF65-F5344CB8AC3E}">
        <p14:creationId xmlns:p14="http://schemas.microsoft.com/office/powerpoint/2010/main" val="390406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95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95587"/>
                                        </p:tgtEl>
                                        <p:attrNameLst>
                                          <p:attrName>style.visibility</p:attrName>
                                        </p:attrNameLst>
                                      </p:cBhvr>
                                      <p:to>
                                        <p:strVal val="visible"/>
                                      </p:to>
                                    </p:set>
                                    <p:anim calcmode="lin" valueType="num">
                                      <p:cBhvr additive="base">
                                        <p:cTn id="11" dur="500" fill="hold"/>
                                        <p:tgtEl>
                                          <p:spTgt spid="195587"/>
                                        </p:tgtEl>
                                        <p:attrNameLst>
                                          <p:attrName>ppt_x</p:attrName>
                                        </p:attrNameLst>
                                      </p:cBhvr>
                                      <p:tavLst>
                                        <p:tav tm="0">
                                          <p:val>
                                            <p:strVal val="0-#ppt_w/2"/>
                                          </p:val>
                                        </p:tav>
                                        <p:tav tm="100000">
                                          <p:val>
                                            <p:strVal val="#ppt_x"/>
                                          </p:val>
                                        </p:tav>
                                      </p:tavLst>
                                    </p:anim>
                                    <p:anim calcmode="lin" valueType="num">
                                      <p:cBhvr additive="base">
                                        <p:cTn id="12" dur="500" fill="hold"/>
                                        <p:tgtEl>
                                          <p:spTgt spid="1955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D:\paulg\teaching\for472\labs\lab1new\images\band1.gif"/>
          <p:cNvPicPr>
            <a:picLocks noChangeAspect="1" noChangeArrowheads="1"/>
          </p:cNvPicPr>
          <p:nvPr/>
        </p:nvPicPr>
        <p:blipFill>
          <a:blip r:embed="rId2"/>
          <a:srcRect/>
          <a:stretch>
            <a:fillRect/>
          </a:stretch>
        </p:blipFill>
        <p:spPr bwMode="auto">
          <a:xfrm>
            <a:off x="1113099" y="585019"/>
            <a:ext cx="1457325" cy="2668191"/>
          </a:xfrm>
          <a:prstGeom prst="rect">
            <a:avLst/>
          </a:prstGeom>
          <a:noFill/>
          <a:ln w="9525">
            <a:noFill/>
            <a:miter lim="800000"/>
            <a:headEnd/>
            <a:tailEnd/>
          </a:ln>
        </p:spPr>
      </p:pic>
      <p:pic>
        <p:nvPicPr>
          <p:cNvPr id="25603" name="Picture 3" descr="D:\paulg\teaching\for472\labs\lab1new\images\band2.gif"/>
          <p:cNvPicPr>
            <a:picLocks noChangeAspect="1" noChangeArrowheads="1"/>
          </p:cNvPicPr>
          <p:nvPr/>
        </p:nvPicPr>
        <p:blipFill>
          <a:blip r:embed="rId3"/>
          <a:srcRect/>
          <a:stretch>
            <a:fillRect/>
          </a:stretch>
        </p:blipFill>
        <p:spPr bwMode="auto">
          <a:xfrm>
            <a:off x="2799024" y="585019"/>
            <a:ext cx="1466850" cy="2686050"/>
          </a:xfrm>
          <a:prstGeom prst="rect">
            <a:avLst/>
          </a:prstGeom>
          <a:noFill/>
          <a:ln w="9525">
            <a:noFill/>
            <a:miter lim="800000"/>
            <a:headEnd/>
            <a:tailEnd/>
          </a:ln>
        </p:spPr>
      </p:pic>
      <p:pic>
        <p:nvPicPr>
          <p:cNvPr id="25604" name="Picture 4" descr="D:\paulg\teaching\for472\labs\lab1new\images\band3.gif"/>
          <p:cNvPicPr>
            <a:picLocks noChangeAspect="1" noChangeArrowheads="1"/>
          </p:cNvPicPr>
          <p:nvPr/>
        </p:nvPicPr>
        <p:blipFill>
          <a:blip r:embed="rId4"/>
          <a:srcRect/>
          <a:stretch>
            <a:fillRect/>
          </a:stretch>
        </p:blipFill>
        <p:spPr bwMode="auto">
          <a:xfrm>
            <a:off x="4585022" y="585019"/>
            <a:ext cx="1465660" cy="2686050"/>
          </a:xfrm>
          <a:prstGeom prst="rect">
            <a:avLst/>
          </a:prstGeom>
          <a:noFill/>
          <a:ln w="9525">
            <a:noFill/>
            <a:miter lim="800000"/>
            <a:headEnd/>
            <a:tailEnd/>
          </a:ln>
        </p:spPr>
      </p:pic>
      <p:pic>
        <p:nvPicPr>
          <p:cNvPr id="25605" name="Picture 5" descr="D:\paulg\teaching\for472\labs\lab1new\images\band4.gif"/>
          <p:cNvPicPr>
            <a:picLocks noChangeAspect="1" noChangeArrowheads="1"/>
          </p:cNvPicPr>
          <p:nvPr/>
        </p:nvPicPr>
        <p:blipFill>
          <a:blip r:embed="rId5"/>
          <a:srcRect/>
          <a:stretch>
            <a:fillRect/>
          </a:stretch>
        </p:blipFill>
        <p:spPr bwMode="auto">
          <a:xfrm>
            <a:off x="6385247" y="585019"/>
            <a:ext cx="1457325" cy="2668191"/>
          </a:xfrm>
          <a:prstGeom prst="rect">
            <a:avLst/>
          </a:prstGeom>
          <a:noFill/>
          <a:ln w="9525">
            <a:noFill/>
            <a:miter lim="800000"/>
            <a:headEnd/>
            <a:tailEnd/>
          </a:ln>
        </p:spPr>
      </p:pic>
      <p:pic>
        <p:nvPicPr>
          <p:cNvPr id="25608" name="Picture 8" descr="D:\paulg\teaching\for472\labs\lab1new\images\hist1.gif"/>
          <p:cNvPicPr>
            <a:picLocks noChangeAspect="1" noChangeArrowheads="1"/>
          </p:cNvPicPr>
          <p:nvPr/>
        </p:nvPicPr>
        <p:blipFill>
          <a:blip r:embed="rId6"/>
          <a:srcRect/>
          <a:stretch>
            <a:fillRect/>
          </a:stretch>
        </p:blipFill>
        <p:spPr bwMode="auto">
          <a:xfrm>
            <a:off x="957066" y="1556569"/>
            <a:ext cx="685800" cy="665560"/>
          </a:xfrm>
          <a:prstGeom prst="rect">
            <a:avLst/>
          </a:prstGeom>
          <a:noFill/>
          <a:ln w="9525">
            <a:noFill/>
            <a:miter lim="800000"/>
            <a:headEnd/>
            <a:tailEnd/>
          </a:ln>
        </p:spPr>
      </p:pic>
      <p:pic>
        <p:nvPicPr>
          <p:cNvPr id="25609" name="Picture 9" descr="D:\paulg\teaching\for472\labs\lab1new\images\his2.gif"/>
          <p:cNvPicPr>
            <a:picLocks noChangeAspect="1" noChangeArrowheads="1"/>
          </p:cNvPicPr>
          <p:nvPr/>
        </p:nvPicPr>
        <p:blipFill>
          <a:blip r:embed="rId7"/>
          <a:srcRect/>
          <a:stretch>
            <a:fillRect/>
          </a:stretch>
        </p:blipFill>
        <p:spPr bwMode="auto">
          <a:xfrm>
            <a:off x="2651326" y="1556569"/>
            <a:ext cx="628650" cy="609600"/>
          </a:xfrm>
          <a:prstGeom prst="rect">
            <a:avLst/>
          </a:prstGeom>
          <a:noFill/>
          <a:ln w="9525">
            <a:noFill/>
            <a:miter lim="800000"/>
            <a:headEnd/>
            <a:tailEnd/>
          </a:ln>
        </p:spPr>
      </p:pic>
      <p:pic>
        <p:nvPicPr>
          <p:cNvPr id="25610" name="Picture 10" descr="D:\paulg\teaching\for472\labs\lab1new\images\his3.gif"/>
          <p:cNvPicPr>
            <a:picLocks noChangeAspect="1" noChangeArrowheads="1"/>
          </p:cNvPicPr>
          <p:nvPr/>
        </p:nvPicPr>
        <p:blipFill>
          <a:blip r:embed="rId8"/>
          <a:srcRect/>
          <a:stretch>
            <a:fillRect/>
          </a:stretch>
        </p:blipFill>
        <p:spPr bwMode="auto">
          <a:xfrm>
            <a:off x="4413572" y="1556569"/>
            <a:ext cx="632990" cy="613808"/>
          </a:xfrm>
          <a:prstGeom prst="rect">
            <a:avLst/>
          </a:prstGeom>
          <a:noFill/>
          <a:ln w="9525">
            <a:noFill/>
            <a:miter lim="800000"/>
            <a:headEnd/>
            <a:tailEnd/>
          </a:ln>
        </p:spPr>
      </p:pic>
      <p:pic>
        <p:nvPicPr>
          <p:cNvPr id="25613" name="Picture 13" descr="D:\paulg\teaching\for472\labs\lab1new\images\his4.gif"/>
          <p:cNvPicPr>
            <a:picLocks noChangeAspect="1" noChangeArrowheads="1"/>
          </p:cNvPicPr>
          <p:nvPr/>
        </p:nvPicPr>
        <p:blipFill>
          <a:blip r:embed="rId9"/>
          <a:srcRect/>
          <a:stretch>
            <a:fillRect/>
          </a:stretch>
        </p:blipFill>
        <p:spPr bwMode="auto">
          <a:xfrm>
            <a:off x="6242372" y="1499419"/>
            <a:ext cx="687586" cy="666750"/>
          </a:xfrm>
          <a:prstGeom prst="rect">
            <a:avLst/>
          </a:prstGeom>
          <a:noFill/>
          <a:ln w="9525">
            <a:noFill/>
            <a:miter lim="800000"/>
            <a:headEnd/>
            <a:tailEnd/>
          </a:ln>
        </p:spPr>
      </p:pic>
    </p:spTree>
    <p:extLst>
      <p:ext uri="{BB962C8B-B14F-4D97-AF65-F5344CB8AC3E}">
        <p14:creationId xmlns:p14="http://schemas.microsoft.com/office/powerpoint/2010/main" val="2401156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paulg\teaching\for472\labs\lab1new\images\band321.gif"/>
          <p:cNvPicPr>
            <a:picLocks noChangeAspect="1" noChangeArrowheads="1"/>
          </p:cNvPicPr>
          <p:nvPr/>
        </p:nvPicPr>
        <p:blipFill>
          <a:blip r:embed="rId2"/>
          <a:srcRect/>
          <a:stretch>
            <a:fillRect/>
          </a:stretch>
        </p:blipFill>
        <p:spPr bwMode="auto">
          <a:xfrm>
            <a:off x="1736926" y="860143"/>
            <a:ext cx="1466850" cy="2686050"/>
          </a:xfrm>
          <a:prstGeom prst="rect">
            <a:avLst/>
          </a:prstGeom>
          <a:noFill/>
          <a:ln w="9525">
            <a:noFill/>
            <a:miter lim="800000"/>
            <a:headEnd/>
            <a:tailEnd/>
          </a:ln>
        </p:spPr>
      </p:pic>
      <p:pic>
        <p:nvPicPr>
          <p:cNvPr id="3" name="Picture 7" descr="D:\paulg\teaching\for472\labs\lab1new\images\bands.gif"/>
          <p:cNvPicPr>
            <a:picLocks noChangeAspect="1" noChangeArrowheads="1"/>
          </p:cNvPicPr>
          <p:nvPr/>
        </p:nvPicPr>
        <p:blipFill>
          <a:blip r:embed="rId3"/>
          <a:srcRect/>
          <a:stretch>
            <a:fillRect/>
          </a:stretch>
        </p:blipFill>
        <p:spPr bwMode="auto">
          <a:xfrm>
            <a:off x="4937326" y="878003"/>
            <a:ext cx="1457325" cy="2668190"/>
          </a:xfrm>
          <a:prstGeom prst="rect">
            <a:avLst/>
          </a:prstGeom>
          <a:noFill/>
          <a:ln w="9525">
            <a:noFill/>
            <a:miter lim="800000"/>
            <a:headEnd/>
            <a:tailEnd/>
          </a:ln>
        </p:spPr>
      </p:pic>
      <p:pic>
        <p:nvPicPr>
          <p:cNvPr id="4" name="Picture 11" descr="D:\paulg\teaching\for472\labs\lab1new\images\his432.gif"/>
          <p:cNvPicPr>
            <a:picLocks noChangeAspect="1" noChangeArrowheads="1"/>
          </p:cNvPicPr>
          <p:nvPr/>
        </p:nvPicPr>
        <p:blipFill>
          <a:blip r:embed="rId4"/>
          <a:srcRect/>
          <a:stretch>
            <a:fillRect/>
          </a:stretch>
        </p:blipFill>
        <p:spPr bwMode="auto">
          <a:xfrm>
            <a:off x="6423227" y="1488794"/>
            <a:ext cx="1307306" cy="1603772"/>
          </a:xfrm>
          <a:prstGeom prst="rect">
            <a:avLst/>
          </a:prstGeom>
          <a:noFill/>
          <a:ln w="9525">
            <a:noFill/>
            <a:miter lim="800000"/>
            <a:headEnd/>
            <a:tailEnd/>
          </a:ln>
        </p:spPr>
      </p:pic>
      <p:pic>
        <p:nvPicPr>
          <p:cNvPr id="5" name="Picture 12" descr="D:\paulg\teaching\for472\labs\lab1new\images\his321.gif"/>
          <p:cNvPicPr>
            <a:picLocks noChangeAspect="1" noChangeArrowheads="1"/>
          </p:cNvPicPr>
          <p:nvPr/>
        </p:nvPicPr>
        <p:blipFill>
          <a:blip r:embed="rId5"/>
          <a:srcRect/>
          <a:stretch>
            <a:fillRect/>
          </a:stretch>
        </p:blipFill>
        <p:spPr bwMode="auto">
          <a:xfrm>
            <a:off x="3233542" y="1545943"/>
            <a:ext cx="1303734" cy="1600200"/>
          </a:xfrm>
          <a:prstGeom prst="rect">
            <a:avLst/>
          </a:prstGeom>
          <a:noFill/>
          <a:ln w="9525">
            <a:noFill/>
            <a:miter lim="800000"/>
            <a:headEnd/>
            <a:tailEnd/>
          </a:ln>
        </p:spPr>
      </p:pic>
    </p:spTree>
    <p:extLst>
      <p:ext uri="{BB962C8B-B14F-4D97-AF65-F5344CB8AC3E}">
        <p14:creationId xmlns:p14="http://schemas.microsoft.com/office/powerpoint/2010/main" val="3373934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2"/>
          <p:cNvGrpSpPr>
            <a:grpSpLocks/>
          </p:cNvGrpSpPr>
          <p:nvPr/>
        </p:nvGrpSpPr>
        <p:grpSpPr bwMode="auto">
          <a:xfrm>
            <a:off x="2092125" y="554966"/>
            <a:ext cx="2181225" cy="3026569"/>
            <a:chOff x="0" y="1706"/>
            <a:chExt cx="1832" cy="2542"/>
          </a:xfrm>
        </p:grpSpPr>
        <p:pic>
          <p:nvPicPr>
            <p:cNvPr id="31748" name="Picture 3" descr="D:\fr472lab\LAB1\images\breaks1.gif"/>
            <p:cNvPicPr>
              <a:picLocks noChangeAspect="1" noChangeArrowheads="1"/>
            </p:cNvPicPr>
            <p:nvPr/>
          </p:nvPicPr>
          <p:blipFill>
            <a:blip r:embed="rId2"/>
            <a:srcRect/>
            <a:stretch>
              <a:fillRect/>
            </a:stretch>
          </p:blipFill>
          <p:spPr bwMode="auto">
            <a:xfrm>
              <a:off x="0" y="1706"/>
              <a:ext cx="1199" cy="2542"/>
            </a:xfrm>
            <a:prstGeom prst="rect">
              <a:avLst/>
            </a:prstGeom>
            <a:noFill/>
            <a:ln w="9525">
              <a:noFill/>
              <a:miter lim="800000"/>
              <a:headEnd/>
              <a:tailEnd/>
            </a:ln>
          </p:spPr>
        </p:pic>
        <p:pic>
          <p:nvPicPr>
            <p:cNvPr id="31749" name="Picture 4" descr="D:\fr472lab\LAB1\images\breaks2.gif"/>
            <p:cNvPicPr>
              <a:picLocks noChangeAspect="1" noChangeArrowheads="1"/>
            </p:cNvPicPr>
            <p:nvPr/>
          </p:nvPicPr>
          <p:blipFill>
            <a:blip r:embed="rId3"/>
            <a:srcRect/>
            <a:stretch>
              <a:fillRect/>
            </a:stretch>
          </p:blipFill>
          <p:spPr bwMode="auto">
            <a:xfrm>
              <a:off x="558" y="1878"/>
              <a:ext cx="620" cy="1604"/>
            </a:xfrm>
            <a:prstGeom prst="rect">
              <a:avLst/>
            </a:prstGeom>
            <a:noFill/>
            <a:ln w="9525">
              <a:noFill/>
              <a:miter lim="800000"/>
              <a:headEnd/>
              <a:tailEnd/>
            </a:ln>
          </p:spPr>
        </p:pic>
        <p:pic>
          <p:nvPicPr>
            <p:cNvPr id="31750" name="Picture 5" descr="D:\fr472lab\LAB1\images\breaks3.gif"/>
            <p:cNvPicPr>
              <a:picLocks noChangeAspect="1" noChangeArrowheads="1"/>
            </p:cNvPicPr>
            <p:nvPr/>
          </p:nvPicPr>
          <p:blipFill>
            <a:blip r:embed="rId4"/>
            <a:srcRect/>
            <a:stretch>
              <a:fillRect/>
            </a:stretch>
          </p:blipFill>
          <p:spPr bwMode="auto">
            <a:xfrm>
              <a:off x="1161" y="2486"/>
              <a:ext cx="671" cy="567"/>
            </a:xfrm>
            <a:prstGeom prst="rect">
              <a:avLst/>
            </a:prstGeom>
            <a:noFill/>
            <a:ln w="9525">
              <a:noFill/>
              <a:miter lim="800000"/>
              <a:headEnd/>
              <a:tailEnd/>
            </a:ln>
          </p:spPr>
        </p:pic>
      </p:grpSp>
      <p:pic>
        <p:nvPicPr>
          <p:cNvPr id="31747" name="Picture 6" descr="D:\fr472lab\LAB1\images\breaks4.gif"/>
          <p:cNvPicPr>
            <a:picLocks noChangeAspect="1" noChangeArrowheads="1"/>
          </p:cNvPicPr>
          <p:nvPr/>
        </p:nvPicPr>
        <p:blipFill>
          <a:blip r:embed="rId5"/>
          <a:srcRect/>
          <a:stretch>
            <a:fillRect/>
          </a:stretch>
        </p:blipFill>
        <p:spPr bwMode="auto">
          <a:xfrm>
            <a:off x="4705833" y="90486"/>
            <a:ext cx="3371442" cy="4136503"/>
          </a:xfrm>
          <a:prstGeom prst="rect">
            <a:avLst/>
          </a:prstGeom>
          <a:noFill/>
          <a:ln w="9525">
            <a:noFill/>
            <a:miter lim="800000"/>
            <a:headEnd/>
            <a:tailEnd/>
          </a:ln>
        </p:spPr>
      </p:pic>
    </p:spTree>
    <p:extLst>
      <p:ext uri="{BB962C8B-B14F-4D97-AF65-F5344CB8AC3E}">
        <p14:creationId xmlns:p14="http://schemas.microsoft.com/office/powerpoint/2010/main" val="389079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Types of Remote Sensing</a:t>
            </a:r>
          </a:p>
        </p:txBody>
      </p:sp>
      <p:sp>
        <p:nvSpPr>
          <p:cNvPr id="4" name="Text Placeholder 3"/>
          <p:cNvSpPr>
            <a:spLocks noGrp="1"/>
          </p:cNvSpPr>
          <p:nvPr>
            <p:ph type="body" sz="quarter" idx="11"/>
          </p:nvPr>
        </p:nvSpPr>
        <p:spPr/>
        <p:txBody>
          <a:bodyPr/>
          <a:lstStyle/>
          <a:p>
            <a:pPr marL="285750" indent="-285750">
              <a:buFont typeface="Arial" charset="0"/>
              <a:buChar char="•"/>
            </a:pPr>
            <a:r>
              <a:rPr lang="en-US" dirty="0"/>
              <a:t>Ground based platforms</a:t>
            </a:r>
          </a:p>
          <a:p>
            <a:pPr marL="285750" indent="-285750">
              <a:buFont typeface="Arial" charset="0"/>
              <a:buChar char="•"/>
            </a:pPr>
            <a:r>
              <a:rPr lang="en-US" b="1" dirty="0"/>
              <a:t>Airborne based platforms</a:t>
            </a:r>
          </a:p>
          <a:p>
            <a:pPr marL="285750" indent="-285750">
              <a:buFont typeface="Arial" charset="0"/>
              <a:buChar char="•"/>
            </a:pPr>
            <a:r>
              <a:rPr lang="en-US" dirty="0"/>
              <a:t>Space based platforms</a:t>
            </a:r>
          </a:p>
        </p:txBody>
      </p:sp>
      <p:pic>
        <p:nvPicPr>
          <p:cNvPr id="9" name="Picture 2" descr="C:\Users\hi\Desktop\unit 1\gmhm2-18_combined_lidar_and_aerial.jpg"/>
          <p:cNvPicPr>
            <a:picLocks noChangeAspect="1" noChangeArrowheads="1"/>
          </p:cNvPicPr>
          <p:nvPr/>
        </p:nvPicPr>
        <p:blipFill>
          <a:blip r:embed="rId3"/>
          <a:srcRect/>
          <a:stretch>
            <a:fillRect/>
          </a:stretch>
        </p:blipFill>
        <p:spPr bwMode="auto">
          <a:xfrm>
            <a:off x="6532684" y="85471"/>
            <a:ext cx="2409092" cy="2779742"/>
          </a:xfrm>
          <a:prstGeom prst="rect">
            <a:avLst/>
          </a:prstGeom>
          <a:noFill/>
        </p:spPr>
      </p:pic>
      <p:pic>
        <p:nvPicPr>
          <p:cNvPr id="10" name="Picture 2" descr="C:\Users\hi\Desktop\unit 2\url.jpg2 (2).jpg"/>
          <p:cNvPicPr>
            <a:picLocks noChangeAspect="1" noChangeArrowheads="1"/>
          </p:cNvPicPr>
          <p:nvPr/>
        </p:nvPicPr>
        <p:blipFill>
          <a:blip r:embed="rId4" cstate="print"/>
          <a:srcRect/>
          <a:stretch>
            <a:fillRect/>
          </a:stretch>
        </p:blipFill>
        <p:spPr bwMode="auto">
          <a:xfrm>
            <a:off x="4917278" y="897812"/>
            <a:ext cx="1475551" cy="1967401"/>
          </a:xfrm>
          <a:prstGeom prst="rect">
            <a:avLst/>
          </a:prstGeom>
          <a:noFill/>
        </p:spPr>
      </p:pic>
      <p:pic>
        <p:nvPicPr>
          <p:cNvPr id="11" name="Picture 10"/>
          <p:cNvPicPr>
            <a:picLocks noChangeAspect="1"/>
          </p:cNvPicPr>
          <p:nvPr/>
        </p:nvPicPr>
        <p:blipFill>
          <a:blip r:embed="rId5"/>
          <a:stretch>
            <a:fillRect/>
          </a:stretch>
        </p:blipFill>
        <p:spPr>
          <a:xfrm>
            <a:off x="1995678" y="2397081"/>
            <a:ext cx="2872180" cy="1913104"/>
          </a:xfrm>
          <a:prstGeom prst="rect">
            <a:avLst/>
          </a:prstGeom>
        </p:spPr>
      </p:pic>
    </p:spTree>
    <p:extLst>
      <p:ext uri="{BB962C8B-B14F-4D97-AF65-F5344CB8AC3E}">
        <p14:creationId xmlns:p14="http://schemas.microsoft.com/office/powerpoint/2010/main" val="677133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paulg\teaching\for472\images\lillesand\c7f36n.tif"/>
          <p:cNvPicPr>
            <a:picLocks noChangeAspect="1" noChangeArrowheads="1"/>
          </p:cNvPicPr>
          <p:nvPr/>
        </p:nvPicPr>
        <p:blipFill>
          <a:blip r:embed="rId2"/>
          <a:srcRect/>
          <a:stretch>
            <a:fillRect/>
          </a:stretch>
        </p:blipFill>
        <p:spPr bwMode="auto">
          <a:xfrm>
            <a:off x="1365812" y="689338"/>
            <a:ext cx="5998580" cy="3396255"/>
          </a:xfrm>
          <a:prstGeom prst="rect">
            <a:avLst/>
          </a:prstGeom>
          <a:noFill/>
          <a:ln w="9525">
            <a:noFill/>
            <a:miter lim="800000"/>
            <a:headEnd/>
            <a:tailEnd/>
          </a:ln>
        </p:spPr>
      </p:pic>
      <p:sp>
        <p:nvSpPr>
          <p:cNvPr id="26627" name="Text Box 3"/>
          <p:cNvSpPr txBox="1">
            <a:spLocks noChangeArrowheads="1"/>
          </p:cNvSpPr>
          <p:nvPr/>
        </p:nvSpPr>
        <p:spPr bwMode="auto">
          <a:xfrm>
            <a:off x="1759351" y="102725"/>
            <a:ext cx="6040538" cy="400110"/>
          </a:xfrm>
          <a:prstGeom prst="rect">
            <a:avLst/>
          </a:prstGeom>
          <a:noFill/>
          <a:ln w="9525">
            <a:noFill/>
            <a:miter lim="800000"/>
            <a:headEnd/>
            <a:tailEnd/>
          </a:ln>
        </p:spPr>
        <p:txBody>
          <a:bodyPr wrap="square">
            <a:spAutoFit/>
          </a:bodyPr>
          <a:lstStyle/>
          <a:p>
            <a:pPr>
              <a:spcBef>
                <a:spcPct val="50000"/>
              </a:spcBef>
            </a:pPr>
            <a:r>
              <a:rPr lang="en-US" sz="2000" b="1" dirty="0">
                <a:solidFill>
                  <a:schemeClr val="tx1">
                    <a:lumMod val="75000"/>
                    <a:lumOff val="25000"/>
                  </a:schemeClr>
                </a:solidFill>
                <a:latin typeface="Arial" charset="0"/>
              </a:rPr>
              <a:t>How do we extract information from images</a:t>
            </a:r>
            <a:r>
              <a:rPr lang="en-US" sz="1050" dirty="0">
                <a:solidFill>
                  <a:srgbClr val="FFFF00"/>
                </a:solidFill>
                <a:latin typeface="Arial" charset="0"/>
              </a:rPr>
              <a:t>?</a:t>
            </a:r>
          </a:p>
        </p:txBody>
      </p:sp>
    </p:spTree>
    <p:extLst>
      <p:ext uri="{BB962C8B-B14F-4D97-AF65-F5344CB8AC3E}">
        <p14:creationId xmlns:p14="http://schemas.microsoft.com/office/powerpoint/2010/main" val="3336772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F:\teaching\for375\spring06\lectures\bolstadgraphics\chapter6\fig6-39.gif"/>
          <p:cNvPicPr>
            <a:picLocks noChangeAspect="1" noChangeArrowheads="1"/>
          </p:cNvPicPr>
          <p:nvPr/>
        </p:nvPicPr>
        <p:blipFill>
          <a:blip r:embed="rId2"/>
          <a:srcRect/>
          <a:stretch>
            <a:fillRect/>
          </a:stretch>
        </p:blipFill>
        <p:spPr bwMode="auto">
          <a:xfrm>
            <a:off x="4221220" y="163354"/>
            <a:ext cx="4560426" cy="3964292"/>
          </a:xfrm>
          <a:prstGeom prst="rect">
            <a:avLst/>
          </a:prstGeom>
          <a:noFill/>
          <a:ln w="9525">
            <a:noFill/>
            <a:miter lim="800000"/>
            <a:headEnd/>
            <a:tailEnd/>
          </a:ln>
        </p:spPr>
      </p:pic>
      <p:sp>
        <p:nvSpPr>
          <p:cNvPr id="4" name="TextBox 3"/>
          <p:cNvSpPr txBox="1"/>
          <p:nvPr/>
        </p:nvSpPr>
        <p:spPr>
          <a:xfrm>
            <a:off x="369277" y="1222131"/>
            <a:ext cx="3235570" cy="1600438"/>
          </a:xfrm>
          <a:prstGeom prst="rect">
            <a:avLst/>
          </a:prstGeom>
        </p:spPr>
        <p:txBody>
          <a:bodyPr wrap="square" rtlCol="0">
            <a:spAutoFit/>
          </a:bodyPr>
          <a:lstStyle/>
          <a:p>
            <a:r>
              <a:rPr lang="en-US" dirty="0"/>
              <a:t>Land cover and land use classification is a common application of satellite images.  The spectral reflectance patterns of each cover type are used to assign a unique land cover class to each cell.  These data may then be imported into a GIS as a raster layer (</a:t>
            </a:r>
            <a:r>
              <a:rPr lang="en-US" dirty="0" err="1"/>
              <a:t>Bolstad</a:t>
            </a:r>
            <a:r>
              <a:rPr lang="en-US" dirty="0"/>
              <a:t>, 2014).</a:t>
            </a:r>
          </a:p>
        </p:txBody>
      </p:sp>
    </p:spTree>
    <p:extLst>
      <p:ext uri="{BB962C8B-B14F-4D97-AF65-F5344CB8AC3E}">
        <p14:creationId xmlns:p14="http://schemas.microsoft.com/office/powerpoint/2010/main" val="303414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D:\paulg\presentations\vegcovimg.gif"/>
          <p:cNvPicPr>
            <a:picLocks noChangeAspect="1" noChangeArrowheads="1"/>
          </p:cNvPicPr>
          <p:nvPr/>
        </p:nvPicPr>
        <p:blipFill>
          <a:blip r:embed="rId2"/>
          <a:srcRect/>
          <a:stretch>
            <a:fillRect/>
          </a:stretch>
        </p:blipFill>
        <p:spPr bwMode="auto">
          <a:xfrm>
            <a:off x="251817" y="191824"/>
            <a:ext cx="3200400" cy="2919413"/>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8675" name="Picture 3" descr="D:\paulg\presentations\vegcover.gif"/>
          <p:cNvPicPr>
            <a:picLocks noChangeAspect="1" noChangeArrowheads="1"/>
          </p:cNvPicPr>
          <p:nvPr/>
        </p:nvPicPr>
        <p:blipFill>
          <a:blip r:embed="rId3"/>
          <a:srcRect/>
          <a:stretch>
            <a:fillRect/>
          </a:stretch>
        </p:blipFill>
        <p:spPr bwMode="auto">
          <a:xfrm>
            <a:off x="3657600" y="163249"/>
            <a:ext cx="3657600" cy="2914650"/>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28676" name="Picture 4" descr="D:\paulg\presentations\legend.gif"/>
          <p:cNvPicPr>
            <a:picLocks noChangeAspect="1" noChangeArrowheads="1"/>
          </p:cNvPicPr>
          <p:nvPr/>
        </p:nvPicPr>
        <p:blipFill>
          <a:blip r:embed="rId4"/>
          <a:srcRect/>
          <a:stretch>
            <a:fillRect/>
          </a:stretch>
        </p:blipFill>
        <p:spPr bwMode="auto">
          <a:xfrm>
            <a:off x="7391195" y="2650602"/>
            <a:ext cx="1651525" cy="1660963"/>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28677" name="Text Box 5"/>
          <p:cNvSpPr txBox="1">
            <a:spLocks noChangeArrowheads="1"/>
          </p:cNvSpPr>
          <p:nvPr/>
        </p:nvSpPr>
        <p:spPr bwMode="auto">
          <a:xfrm>
            <a:off x="1509117" y="1906324"/>
            <a:ext cx="400050" cy="207749"/>
          </a:xfrm>
          <a:prstGeom prst="rect">
            <a:avLst/>
          </a:prstGeom>
          <a:noFill/>
          <a:ln w="9525">
            <a:noFill/>
            <a:miter lim="800000"/>
            <a:headEnd/>
            <a:tailEnd/>
          </a:ln>
        </p:spPr>
        <p:txBody>
          <a:bodyPr>
            <a:spAutoFit/>
          </a:bodyPr>
          <a:lstStyle/>
          <a:p>
            <a:pPr>
              <a:spcBef>
                <a:spcPct val="50000"/>
              </a:spcBef>
            </a:pPr>
            <a:r>
              <a:rPr lang="en-US" sz="750">
                <a:solidFill>
                  <a:srgbClr val="FFFF00"/>
                </a:solidFill>
                <a:latin typeface="Arial" charset="0"/>
              </a:rPr>
              <a:t>252</a:t>
            </a:r>
            <a:endParaRPr lang="en-US" sz="1050"/>
          </a:p>
        </p:txBody>
      </p:sp>
      <p:sp>
        <p:nvSpPr>
          <p:cNvPr id="28678" name="Text Box 6"/>
          <p:cNvSpPr txBox="1">
            <a:spLocks noChangeArrowheads="1"/>
          </p:cNvSpPr>
          <p:nvPr/>
        </p:nvSpPr>
        <p:spPr bwMode="auto">
          <a:xfrm>
            <a:off x="1680567" y="1620574"/>
            <a:ext cx="400050" cy="207749"/>
          </a:xfrm>
          <a:prstGeom prst="rect">
            <a:avLst/>
          </a:prstGeom>
          <a:noFill/>
          <a:ln w="9525">
            <a:noFill/>
            <a:miter lim="800000"/>
            <a:headEnd/>
            <a:tailEnd/>
          </a:ln>
        </p:spPr>
        <p:txBody>
          <a:bodyPr>
            <a:spAutoFit/>
          </a:bodyPr>
          <a:lstStyle/>
          <a:p>
            <a:pPr>
              <a:spcBef>
                <a:spcPct val="50000"/>
              </a:spcBef>
            </a:pPr>
            <a:r>
              <a:rPr lang="en-US" sz="750">
                <a:solidFill>
                  <a:srgbClr val="FFFF00"/>
                </a:solidFill>
                <a:latin typeface="Arial" charset="0"/>
              </a:rPr>
              <a:t>251</a:t>
            </a:r>
            <a:endParaRPr lang="en-US" sz="1050"/>
          </a:p>
        </p:txBody>
      </p:sp>
      <p:sp>
        <p:nvSpPr>
          <p:cNvPr id="28679" name="Text Box 7"/>
          <p:cNvSpPr txBox="1">
            <a:spLocks noChangeArrowheads="1"/>
          </p:cNvSpPr>
          <p:nvPr/>
        </p:nvSpPr>
        <p:spPr bwMode="auto">
          <a:xfrm>
            <a:off x="4972050" y="1934899"/>
            <a:ext cx="400050" cy="207749"/>
          </a:xfrm>
          <a:prstGeom prst="rect">
            <a:avLst/>
          </a:prstGeom>
          <a:noFill/>
          <a:ln w="9525">
            <a:noFill/>
            <a:miter lim="800000"/>
            <a:headEnd/>
            <a:tailEnd/>
          </a:ln>
        </p:spPr>
        <p:txBody>
          <a:bodyPr>
            <a:spAutoFit/>
          </a:bodyPr>
          <a:lstStyle/>
          <a:p>
            <a:pPr>
              <a:spcBef>
                <a:spcPct val="50000"/>
              </a:spcBef>
            </a:pPr>
            <a:r>
              <a:rPr lang="en-US" sz="750">
                <a:solidFill>
                  <a:srgbClr val="FFFF00"/>
                </a:solidFill>
                <a:latin typeface="Arial" charset="0"/>
              </a:rPr>
              <a:t>252</a:t>
            </a:r>
            <a:endParaRPr lang="en-US" sz="1050"/>
          </a:p>
        </p:txBody>
      </p:sp>
      <p:sp>
        <p:nvSpPr>
          <p:cNvPr id="28680" name="Text Box 8"/>
          <p:cNvSpPr txBox="1">
            <a:spLocks noChangeArrowheads="1"/>
          </p:cNvSpPr>
          <p:nvPr/>
        </p:nvSpPr>
        <p:spPr bwMode="auto">
          <a:xfrm>
            <a:off x="5143500" y="1649149"/>
            <a:ext cx="400050" cy="207749"/>
          </a:xfrm>
          <a:prstGeom prst="rect">
            <a:avLst/>
          </a:prstGeom>
          <a:noFill/>
          <a:ln w="9525">
            <a:noFill/>
            <a:miter lim="800000"/>
            <a:headEnd/>
            <a:tailEnd/>
          </a:ln>
        </p:spPr>
        <p:txBody>
          <a:bodyPr>
            <a:spAutoFit/>
          </a:bodyPr>
          <a:lstStyle/>
          <a:p>
            <a:pPr>
              <a:spcBef>
                <a:spcPct val="50000"/>
              </a:spcBef>
            </a:pPr>
            <a:r>
              <a:rPr lang="en-US" sz="750">
                <a:solidFill>
                  <a:srgbClr val="FFFF00"/>
                </a:solidFill>
                <a:latin typeface="Arial" charset="0"/>
              </a:rPr>
              <a:t>251</a:t>
            </a:r>
            <a:endParaRPr lang="en-US" sz="1050"/>
          </a:p>
        </p:txBody>
      </p:sp>
      <p:sp>
        <p:nvSpPr>
          <p:cNvPr id="28681" name="Text Box 9"/>
          <p:cNvSpPr txBox="1">
            <a:spLocks noChangeArrowheads="1"/>
          </p:cNvSpPr>
          <p:nvPr/>
        </p:nvSpPr>
        <p:spPr bwMode="auto">
          <a:xfrm>
            <a:off x="1543050" y="4057650"/>
            <a:ext cx="3943350" cy="253916"/>
          </a:xfrm>
          <a:prstGeom prst="rect">
            <a:avLst/>
          </a:prstGeom>
          <a:noFill/>
          <a:ln w="9525">
            <a:noFill/>
            <a:miter lim="800000"/>
            <a:headEnd/>
            <a:tailEnd/>
          </a:ln>
        </p:spPr>
        <p:txBody>
          <a:bodyPr>
            <a:spAutoFit/>
          </a:bodyPr>
          <a:lstStyle/>
          <a:p>
            <a:pPr>
              <a:spcBef>
                <a:spcPct val="50000"/>
              </a:spcBef>
            </a:pPr>
            <a:endParaRPr lang="en-US" sz="1050"/>
          </a:p>
        </p:txBody>
      </p:sp>
      <p:sp>
        <p:nvSpPr>
          <p:cNvPr id="28682" name="Text Box 10"/>
          <p:cNvSpPr txBox="1">
            <a:spLocks noChangeArrowheads="1"/>
          </p:cNvSpPr>
          <p:nvPr/>
        </p:nvSpPr>
        <p:spPr bwMode="auto">
          <a:xfrm>
            <a:off x="879676" y="3291029"/>
            <a:ext cx="6296628" cy="923330"/>
          </a:xfrm>
          <a:prstGeom prst="rect">
            <a:avLst/>
          </a:prstGeom>
          <a:noFill/>
          <a:ln w="9525">
            <a:noFill/>
            <a:miter lim="800000"/>
            <a:headEnd/>
            <a:tailEnd/>
          </a:ln>
        </p:spPr>
        <p:txBody>
          <a:bodyPr wrap="square">
            <a:spAutoFit/>
          </a:bodyPr>
          <a:lstStyle/>
          <a:p>
            <a:pPr>
              <a:spcBef>
                <a:spcPct val="50000"/>
              </a:spcBef>
            </a:pPr>
            <a:r>
              <a:rPr lang="en-US" sz="1800" b="1" dirty="0">
                <a:solidFill>
                  <a:schemeClr val="tx1">
                    <a:lumMod val="75000"/>
                    <a:lumOff val="25000"/>
                  </a:schemeClr>
                </a:solidFill>
                <a:latin typeface="Arial" charset="0"/>
              </a:rPr>
              <a:t>Can analyze digital images using computer processing techniques, however, the most sophisticated and powerful computer is the human eye/brain combination</a:t>
            </a:r>
          </a:p>
        </p:txBody>
      </p:sp>
    </p:spTree>
    <p:extLst>
      <p:ext uri="{BB962C8B-B14F-4D97-AF65-F5344CB8AC3E}">
        <p14:creationId xmlns:p14="http://schemas.microsoft.com/office/powerpoint/2010/main" val="609865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M:\UMAC\Images\SAM252.bmp"/>
          <p:cNvPicPr>
            <a:picLocks noChangeAspect="1" noChangeArrowheads="1"/>
          </p:cNvPicPr>
          <p:nvPr/>
        </p:nvPicPr>
        <p:blipFill>
          <a:blip r:embed="rId3"/>
          <a:srcRect r="17699"/>
          <a:stretch>
            <a:fillRect/>
          </a:stretch>
        </p:blipFill>
        <p:spPr bwMode="auto">
          <a:xfrm>
            <a:off x="1122744" y="102820"/>
            <a:ext cx="4130714" cy="4015361"/>
          </a:xfrm>
          <a:prstGeom prst="rect">
            <a:avLst/>
          </a:prstGeom>
          <a:noFill/>
          <a:ln w="9525">
            <a:noFill/>
            <a:miter lim="800000"/>
            <a:headEnd/>
            <a:tailEnd/>
          </a:ln>
        </p:spPr>
      </p:pic>
      <p:pic>
        <p:nvPicPr>
          <p:cNvPr id="29699" name="Picture 3" descr="M:\UMAC\Images\leyend251_252.jpg"/>
          <p:cNvPicPr>
            <a:picLocks noChangeAspect="1" noChangeArrowheads="1"/>
          </p:cNvPicPr>
          <p:nvPr/>
        </p:nvPicPr>
        <p:blipFill>
          <a:blip r:embed="rId4"/>
          <a:srcRect/>
          <a:stretch>
            <a:fillRect/>
          </a:stretch>
        </p:blipFill>
        <p:spPr bwMode="auto">
          <a:xfrm>
            <a:off x="5595245" y="484690"/>
            <a:ext cx="1931194" cy="1233488"/>
          </a:xfrm>
          <a:prstGeom prst="rect">
            <a:avLst/>
          </a:prstGeom>
          <a:noFill/>
          <a:ln w="9525">
            <a:noFill/>
            <a:miter lim="800000"/>
            <a:headEnd/>
            <a:tailEnd/>
          </a:ln>
        </p:spPr>
      </p:pic>
    </p:spTree>
    <p:extLst>
      <p:ext uri="{BB962C8B-B14F-4D97-AF65-F5344CB8AC3E}">
        <p14:creationId xmlns:p14="http://schemas.microsoft.com/office/powerpoint/2010/main" val="1363213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M:\UMAC\Images\fly11cube.jpg"/>
          <p:cNvPicPr>
            <a:picLocks noChangeAspect="1" noChangeArrowheads="1"/>
          </p:cNvPicPr>
          <p:nvPr/>
        </p:nvPicPr>
        <p:blipFill>
          <a:blip r:embed="rId3"/>
          <a:srcRect l="12381" t="3969" r="12381" b="63251"/>
          <a:stretch>
            <a:fillRect/>
          </a:stretch>
        </p:blipFill>
        <p:spPr bwMode="auto">
          <a:xfrm>
            <a:off x="1189299" y="111871"/>
            <a:ext cx="2942863" cy="3997023"/>
          </a:xfrm>
          <a:prstGeom prst="rect">
            <a:avLst/>
          </a:prstGeom>
          <a:noFill/>
        </p:spPr>
      </p:pic>
      <p:sp>
        <p:nvSpPr>
          <p:cNvPr id="74755" name="Text Box 3"/>
          <p:cNvSpPr txBox="1">
            <a:spLocks noChangeArrowheads="1"/>
          </p:cNvSpPr>
          <p:nvPr/>
        </p:nvSpPr>
        <p:spPr bwMode="auto">
          <a:xfrm>
            <a:off x="4479402" y="571500"/>
            <a:ext cx="4375231" cy="3077766"/>
          </a:xfrm>
          <a:prstGeom prst="rect">
            <a:avLst/>
          </a:prstGeom>
          <a:noFill/>
          <a:ln w="9525">
            <a:noFill/>
            <a:miter lim="800000"/>
            <a:headEnd/>
            <a:tailEnd/>
          </a:ln>
          <a:effectLst/>
        </p:spPr>
        <p:txBody>
          <a:bodyPr wrap="square">
            <a:prstTxWarp prst="textNoShape">
              <a:avLst/>
            </a:prstTxWarp>
            <a:spAutoFit/>
          </a:bodyPr>
          <a:lstStyle/>
          <a:p>
            <a:pPr defTabSz="173831">
              <a:spcBef>
                <a:spcPct val="50000"/>
              </a:spcBef>
            </a:pPr>
            <a:r>
              <a:rPr lang="en-US" b="1" dirty="0">
                <a:solidFill>
                  <a:schemeClr val="tx1">
                    <a:lumMod val="75000"/>
                    <a:lumOff val="25000"/>
                  </a:schemeClr>
                </a:solidFill>
                <a:latin typeface="Arial" charset="0"/>
              </a:rPr>
              <a:t>We can remotely:</a:t>
            </a:r>
          </a:p>
          <a:p>
            <a:pPr defTabSz="173831">
              <a:spcBef>
                <a:spcPct val="50000"/>
              </a:spcBef>
              <a:buFontTx/>
              <a:buChar char="•"/>
            </a:pPr>
            <a:r>
              <a:rPr lang="en-US" b="1" dirty="0">
                <a:solidFill>
                  <a:schemeClr val="tx1">
                    <a:lumMod val="75000"/>
                    <a:lumOff val="25000"/>
                  </a:schemeClr>
                </a:solidFill>
                <a:latin typeface="Arial" charset="0"/>
              </a:rPr>
              <a:t>  discriminate tree species;</a:t>
            </a:r>
          </a:p>
          <a:p>
            <a:pPr defTabSz="173831">
              <a:spcBef>
                <a:spcPct val="50000"/>
              </a:spcBef>
              <a:buFontTx/>
              <a:buChar char="•"/>
            </a:pPr>
            <a:r>
              <a:rPr lang="en-US" b="1" dirty="0">
                <a:solidFill>
                  <a:schemeClr val="tx1">
                    <a:lumMod val="75000"/>
                    <a:lumOff val="25000"/>
                  </a:schemeClr>
                </a:solidFill>
                <a:latin typeface="Arial" charset="0"/>
              </a:rPr>
              <a:t>  discriminate differences in tree spectral</a:t>
            </a:r>
            <a:br>
              <a:rPr lang="en-US" b="1" dirty="0">
                <a:solidFill>
                  <a:schemeClr val="tx1">
                    <a:lumMod val="75000"/>
                    <a:lumOff val="25000"/>
                  </a:schemeClr>
                </a:solidFill>
                <a:latin typeface="Arial" charset="0"/>
              </a:rPr>
            </a:br>
            <a:r>
              <a:rPr lang="en-US" b="1" dirty="0">
                <a:solidFill>
                  <a:schemeClr val="tx1">
                    <a:lumMod val="75000"/>
                    <a:lumOff val="25000"/>
                  </a:schemeClr>
                </a:solidFill>
                <a:latin typeface="Arial" charset="0"/>
              </a:rPr>
              <a:t>	 responses due to specific parent material</a:t>
            </a:r>
            <a:br>
              <a:rPr lang="en-US" b="1" dirty="0">
                <a:solidFill>
                  <a:schemeClr val="tx1">
                    <a:lumMod val="75000"/>
                    <a:lumOff val="25000"/>
                  </a:schemeClr>
                </a:solidFill>
                <a:latin typeface="Arial" charset="0"/>
              </a:rPr>
            </a:br>
            <a:r>
              <a:rPr lang="en-US" b="1" dirty="0">
                <a:solidFill>
                  <a:schemeClr val="tx1">
                    <a:lumMod val="75000"/>
                    <a:lumOff val="25000"/>
                  </a:schemeClr>
                </a:solidFill>
                <a:latin typeface="Arial" charset="0"/>
              </a:rPr>
              <a:t>	 differences;</a:t>
            </a:r>
          </a:p>
          <a:p>
            <a:pPr defTabSz="173831">
              <a:spcBef>
                <a:spcPct val="50000"/>
              </a:spcBef>
              <a:buFontTx/>
              <a:buChar char="•"/>
            </a:pPr>
            <a:r>
              <a:rPr lang="en-US" b="1" dirty="0">
                <a:solidFill>
                  <a:schemeClr val="tx1">
                    <a:lumMod val="75000"/>
                    <a:lumOff val="25000"/>
                  </a:schemeClr>
                </a:solidFill>
                <a:latin typeface="Arial" charset="0"/>
              </a:rPr>
              <a:t>  discriminate differences in foliar chemistry</a:t>
            </a:r>
            <a:br>
              <a:rPr lang="en-US" b="1" dirty="0">
                <a:solidFill>
                  <a:schemeClr val="tx1">
                    <a:lumMod val="75000"/>
                    <a:lumOff val="25000"/>
                  </a:schemeClr>
                </a:solidFill>
                <a:latin typeface="Arial" charset="0"/>
              </a:rPr>
            </a:br>
            <a:r>
              <a:rPr lang="en-US" b="1" dirty="0">
                <a:solidFill>
                  <a:schemeClr val="tx1">
                    <a:lumMod val="75000"/>
                    <a:lumOff val="25000"/>
                  </a:schemeClr>
                </a:solidFill>
                <a:latin typeface="Arial" charset="0"/>
              </a:rPr>
              <a:t>	 due to fertilization (increased absorption of</a:t>
            </a:r>
            <a:br>
              <a:rPr lang="en-US" b="1" dirty="0">
                <a:solidFill>
                  <a:schemeClr val="tx1">
                    <a:lumMod val="75000"/>
                    <a:lumOff val="25000"/>
                  </a:schemeClr>
                </a:solidFill>
                <a:latin typeface="Arial" charset="0"/>
              </a:rPr>
            </a:br>
            <a:r>
              <a:rPr lang="en-US" b="1" dirty="0">
                <a:solidFill>
                  <a:schemeClr val="tx1">
                    <a:lumMod val="75000"/>
                    <a:lumOff val="25000"/>
                  </a:schemeClr>
                </a:solidFill>
                <a:latin typeface="Arial" charset="0"/>
              </a:rPr>
              <a:t>	 PAR, chlorophyll, cell structures);</a:t>
            </a:r>
          </a:p>
          <a:p>
            <a:pPr defTabSz="173831">
              <a:spcBef>
                <a:spcPct val="50000"/>
              </a:spcBef>
              <a:buFontTx/>
              <a:buChar char="•"/>
            </a:pPr>
            <a:r>
              <a:rPr lang="en-US" b="1" dirty="0">
                <a:solidFill>
                  <a:schemeClr val="tx1">
                    <a:lumMod val="75000"/>
                    <a:lumOff val="25000"/>
                  </a:schemeClr>
                </a:solidFill>
                <a:latin typeface="Arial" charset="0"/>
              </a:rPr>
              <a:t>  discriminate differences in tree 					physiological condition due to stress 			(water, insects, disease)</a:t>
            </a:r>
          </a:p>
          <a:p>
            <a:pPr defTabSz="173831">
              <a:spcBef>
                <a:spcPct val="50000"/>
              </a:spcBef>
            </a:pPr>
            <a:endParaRPr lang="en-US" sz="800" dirty="0"/>
          </a:p>
        </p:txBody>
      </p:sp>
    </p:spTree>
    <p:extLst>
      <p:ext uri="{BB962C8B-B14F-4D97-AF65-F5344CB8AC3E}">
        <p14:creationId xmlns:p14="http://schemas.microsoft.com/office/powerpoint/2010/main" val="413533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4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4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47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E:\UMAC\Images\av_concept.gif"/>
          <p:cNvPicPr>
            <a:picLocks noChangeAspect="1" noChangeArrowheads="1"/>
          </p:cNvPicPr>
          <p:nvPr/>
        </p:nvPicPr>
        <p:blipFill>
          <a:blip r:embed="rId3"/>
          <a:srcRect/>
          <a:stretch>
            <a:fillRect/>
          </a:stretch>
        </p:blipFill>
        <p:spPr bwMode="auto">
          <a:xfrm>
            <a:off x="1047063" y="0"/>
            <a:ext cx="5558741" cy="4193182"/>
          </a:xfrm>
          <a:prstGeom prst="rect">
            <a:avLst/>
          </a:prstGeom>
          <a:noFill/>
        </p:spPr>
      </p:pic>
      <p:sp>
        <p:nvSpPr>
          <p:cNvPr id="2" name="TextBox 1"/>
          <p:cNvSpPr txBox="1"/>
          <p:nvPr/>
        </p:nvSpPr>
        <p:spPr>
          <a:xfrm>
            <a:off x="7042639" y="316523"/>
            <a:ext cx="1555906" cy="738664"/>
          </a:xfrm>
          <a:prstGeom prst="rect">
            <a:avLst/>
          </a:prstGeom>
        </p:spPr>
        <p:txBody>
          <a:bodyPr wrap="square" rtlCol="0">
            <a:spAutoFit/>
          </a:bodyPr>
          <a:lstStyle/>
          <a:p>
            <a:r>
              <a:rPr lang="en-US" b="1" dirty="0"/>
              <a:t>Airborne Visible Infrared </a:t>
            </a:r>
            <a:r>
              <a:rPr lang="en-US" b="1"/>
              <a:t>Imaging Spectrometer </a:t>
            </a:r>
            <a:endParaRPr lang="en-US" b="1" dirty="0"/>
          </a:p>
        </p:txBody>
      </p:sp>
      <p:sp>
        <p:nvSpPr>
          <p:cNvPr id="3" name="Rectangle 2"/>
          <p:cNvSpPr/>
          <p:nvPr/>
        </p:nvSpPr>
        <p:spPr>
          <a:xfrm>
            <a:off x="7042639" y="1852940"/>
            <a:ext cx="1969477" cy="1384995"/>
          </a:xfrm>
          <a:prstGeom prst="rect">
            <a:avLst/>
          </a:prstGeom>
        </p:spPr>
        <p:txBody>
          <a:bodyPr wrap="square">
            <a:spAutoFit/>
          </a:bodyPr>
          <a:lstStyle/>
          <a:p>
            <a:r>
              <a:rPr lang="en-US">
                <a:solidFill>
                  <a:prstClr val="black"/>
                </a:solidFill>
                <a:latin typeface="ArialMT" charset="0"/>
              </a:rPr>
              <a:t>224 contiguous spectral channels (also called bands) with wavelengths from 400 to 2500 nanometers (nm).</a:t>
            </a:r>
            <a:endParaRPr lang="en-US"/>
          </a:p>
        </p:txBody>
      </p:sp>
    </p:spTree>
    <p:extLst>
      <p:ext uri="{BB962C8B-B14F-4D97-AF65-F5344CB8AC3E}">
        <p14:creationId xmlns:p14="http://schemas.microsoft.com/office/powerpoint/2010/main" val="3073300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701365" y="1485177"/>
            <a:ext cx="7488571" cy="2408352"/>
          </a:xfrm>
          <a:prstGeom prst="rect">
            <a:avLst/>
          </a:prstGeom>
          <a:noFill/>
          <a:ln w="9525">
            <a:noFill/>
            <a:miter lim="800000"/>
            <a:headEnd/>
            <a:tailEnd/>
          </a:ln>
        </p:spPr>
        <p:txBody>
          <a:bodyPr wrap="square">
            <a:spAutoFit/>
          </a:bodyPr>
          <a:lstStyle/>
          <a:p>
            <a:pPr>
              <a:spcBef>
                <a:spcPct val="50000"/>
              </a:spcBef>
            </a:pPr>
            <a:r>
              <a:rPr lang="en-US" sz="1600" dirty="0">
                <a:solidFill>
                  <a:schemeClr val="tx1">
                    <a:lumMod val="75000"/>
                    <a:lumOff val="25000"/>
                  </a:schemeClr>
                </a:solidFill>
                <a:latin typeface="Arial" charset="0"/>
              </a:rPr>
              <a:t>What you should know:</a:t>
            </a:r>
          </a:p>
          <a:p>
            <a:pPr lvl="1">
              <a:spcBef>
                <a:spcPct val="50000"/>
              </a:spcBef>
              <a:buFontTx/>
              <a:buChar char="•"/>
            </a:pPr>
            <a:r>
              <a:rPr lang="en-US" sz="1600" dirty="0">
                <a:solidFill>
                  <a:schemeClr val="tx1">
                    <a:lumMod val="75000"/>
                    <a:lumOff val="25000"/>
                  </a:schemeClr>
                </a:solidFill>
                <a:latin typeface="Arial" charset="0"/>
              </a:rPr>
              <a:t>  what remote sensing is and how it can be used for obtaining primary data</a:t>
            </a:r>
          </a:p>
          <a:p>
            <a:pPr lvl="1">
              <a:spcBef>
                <a:spcPct val="50000"/>
              </a:spcBef>
              <a:buFontTx/>
              <a:buChar char="•"/>
            </a:pPr>
            <a:r>
              <a:rPr lang="en-US" sz="1600" dirty="0">
                <a:solidFill>
                  <a:schemeClr val="tx1">
                    <a:lumMod val="75000"/>
                    <a:lumOff val="25000"/>
                  </a:schemeClr>
                </a:solidFill>
                <a:latin typeface="Arial" charset="0"/>
              </a:rPr>
              <a:t>  value of the overhead perspective – context, patterns, 	adjacencies</a:t>
            </a:r>
          </a:p>
          <a:p>
            <a:pPr lvl="1">
              <a:spcBef>
                <a:spcPct val="50000"/>
              </a:spcBef>
              <a:buFontTx/>
              <a:buChar char="•"/>
            </a:pPr>
            <a:r>
              <a:rPr lang="en-US" sz="1600" dirty="0">
                <a:solidFill>
                  <a:schemeClr val="tx1">
                    <a:lumMod val="75000"/>
                    <a:lumOff val="25000"/>
                  </a:schemeClr>
                </a:solidFill>
                <a:latin typeface="Arial" charset="0"/>
              </a:rPr>
              <a:t>  basic concepts of </a:t>
            </a:r>
            <a:r>
              <a:rPr lang="en-US" sz="1600" u="sng" dirty="0">
                <a:solidFill>
                  <a:schemeClr val="tx1">
                    <a:lumMod val="75000"/>
                    <a:lumOff val="25000"/>
                  </a:schemeClr>
                </a:solidFill>
                <a:latin typeface="Arial" charset="0"/>
              </a:rPr>
              <a:t>spatial</a:t>
            </a:r>
            <a:r>
              <a:rPr lang="en-US" sz="1600" dirty="0">
                <a:solidFill>
                  <a:schemeClr val="tx1">
                    <a:lumMod val="75000"/>
                    <a:lumOff val="25000"/>
                  </a:schemeClr>
                </a:solidFill>
                <a:latin typeface="Arial" charset="0"/>
              </a:rPr>
              <a:t>, </a:t>
            </a:r>
            <a:r>
              <a:rPr lang="en-US" sz="1600" u="sng" dirty="0">
                <a:solidFill>
                  <a:schemeClr val="tx1">
                    <a:lumMod val="75000"/>
                    <a:lumOff val="25000"/>
                  </a:schemeClr>
                </a:solidFill>
                <a:latin typeface="Arial" charset="0"/>
              </a:rPr>
              <a:t>spectral</a:t>
            </a:r>
            <a:r>
              <a:rPr lang="en-US" sz="1600" dirty="0">
                <a:solidFill>
                  <a:schemeClr val="tx1">
                    <a:lumMod val="75000"/>
                    <a:lumOff val="25000"/>
                  </a:schemeClr>
                </a:solidFill>
                <a:latin typeface="Arial" charset="0"/>
              </a:rPr>
              <a:t>, </a:t>
            </a:r>
            <a:r>
              <a:rPr lang="en-US" sz="1600" u="sng" dirty="0">
                <a:solidFill>
                  <a:schemeClr val="tx1">
                    <a:lumMod val="75000"/>
                    <a:lumOff val="25000"/>
                  </a:schemeClr>
                </a:solidFill>
                <a:latin typeface="Arial" charset="0"/>
              </a:rPr>
              <a:t>temporal</a:t>
            </a:r>
            <a:r>
              <a:rPr lang="en-US" sz="1600" dirty="0">
                <a:solidFill>
                  <a:schemeClr val="tx1">
                    <a:lumMod val="75000"/>
                    <a:lumOff val="25000"/>
                  </a:schemeClr>
                </a:solidFill>
                <a:latin typeface="Arial" charset="0"/>
              </a:rPr>
              <a:t> and </a:t>
            </a:r>
            <a:r>
              <a:rPr lang="en-US" sz="1600" u="sng" dirty="0">
                <a:solidFill>
                  <a:schemeClr val="tx1">
                    <a:lumMod val="75000"/>
                    <a:lumOff val="25000"/>
                  </a:schemeClr>
                </a:solidFill>
                <a:latin typeface="Arial" charset="0"/>
              </a:rPr>
              <a:t>radiometric</a:t>
            </a:r>
            <a:r>
              <a:rPr lang="en-US" sz="1600" dirty="0">
                <a:solidFill>
                  <a:schemeClr val="tx1">
                    <a:lumMod val="75000"/>
                    <a:lumOff val="25000"/>
                  </a:schemeClr>
                </a:solidFill>
                <a:latin typeface="Arial" charset="0"/>
              </a:rPr>
              <a:t> resolution</a:t>
            </a:r>
          </a:p>
          <a:p>
            <a:pPr lvl="1">
              <a:spcBef>
                <a:spcPct val="50000"/>
              </a:spcBef>
              <a:buFontTx/>
              <a:buChar char="•"/>
            </a:pPr>
            <a:r>
              <a:rPr lang="en-US" sz="1600" dirty="0">
                <a:solidFill>
                  <a:schemeClr val="tx1">
                    <a:lumMod val="75000"/>
                    <a:lumOff val="25000"/>
                  </a:schemeClr>
                </a:solidFill>
                <a:latin typeface="Arial" charset="0"/>
              </a:rPr>
              <a:t>  converting raw spectral images into information outputs or maps – image classification using statistical classifiers</a:t>
            </a:r>
          </a:p>
          <a:p>
            <a:pPr lvl="1">
              <a:spcBef>
                <a:spcPct val="50000"/>
              </a:spcBef>
            </a:pPr>
            <a:endParaRPr lang="en-US" sz="1600" dirty="0">
              <a:solidFill>
                <a:srgbClr val="FFFF00"/>
              </a:solidFill>
              <a:latin typeface="Arial" charset="0"/>
            </a:endParaRPr>
          </a:p>
        </p:txBody>
      </p:sp>
      <p:sp>
        <p:nvSpPr>
          <p:cNvPr id="2" name="Title 1"/>
          <p:cNvSpPr>
            <a:spLocks noGrp="1"/>
          </p:cNvSpPr>
          <p:nvPr>
            <p:ph type="title"/>
          </p:nvPr>
        </p:nvSpPr>
        <p:spPr/>
        <p:txBody>
          <a:bodyPr/>
          <a:lstStyle/>
          <a:p>
            <a:r>
              <a:rPr lang="en-US" sz="2800" b="1" dirty="0"/>
              <a:t>Introduction to remote sensing – what you should know</a:t>
            </a:r>
          </a:p>
        </p:txBody>
      </p:sp>
    </p:spTree>
    <p:extLst>
      <p:ext uri="{BB962C8B-B14F-4D97-AF65-F5344CB8AC3E}">
        <p14:creationId xmlns:p14="http://schemas.microsoft.com/office/powerpoint/2010/main" val="141472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Types of Remote </a:t>
            </a:r>
            <a:br>
              <a:rPr lang="en-US" sz="2800" b="1" dirty="0"/>
            </a:br>
            <a:r>
              <a:rPr lang="en-US" sz="2800" b="1" dirty="0"/>
              <a:t>Sensing</a:t>
            </a:r>
          </a:p>
        </p:txBody>
      </p:sp>
      <p:sp>
        <p:nvSpPr>
          <p:cNvPr id="4" name="Text Placeholder 3"/>
          <p:cNvSpPr>
            <a:spLocks noGrp="1"/>
          </p:cNvSpPr>
          <p:nvPr>
            <p:ph type="body" sz="quarter" idx="11"/>
          </p:nvPr>
        </p:nvSpPr>
        <p:spPr>
          <a:xfrm>
            <a:off x="611885" y="1761166"/>
            <a:ext cx="4402931" cy="2288381"/>
          </a:xfrm>
        </p:spPr>
        <p:txBody>
          <a:bodyPr/>
          <a:lstStyle/>
          <a:p>
            <a:pPr marL="285750" indent="-285750">
              <a:buFont typeface="Arial" charset="0"/>
              <a:buChar char="•"/>
            </a:pPr>
            <a:r>
              <a:rPr lang="en-US" dirty="0"/>
              <a:t>Ground based platforms</a:t>
            </a:r>
          </a:p>
          <a:p>
            <a:pPr marL="285750" indent="-285750">
              <a:buFont typeface="Arial" charset="0"/>
              <a:buChar char="•"/>
            </a:pPr>
            <a:r>
              <a:rPr lang="en-US" dirty="0"/>
              <a:t>Airborne based platforms</a:t>
            </a:r>
          </a:p>
          <a:p>
            <a:pPr marL="285750" indent="-285750">
              <a:buFont typeface="Arial" charset="0"/>
              <a:buChar char="•"/>
            </a:pPr>
            <a:r>
              <a:rPr lang="en-US" b="1" dirty="0"/>
              <a:t>Space based platforms</a:t>
            </a:r>
          </a:p>
        </p:txBody>
      </p:sp>
      <p:pic>
        <p:nvPicPr>
          <p:cNvPr id="7" name="Picture 3" descr="C:\Users\hi\Desktop\unit 1\globalsys.jpg"/>
          <p:cNvPicPr>
            <a:picLocks noChangeAspect="1" noChangeArrowheads="1"/>
          </p:cNvPicPr>
          <p:nvPr/>
        </p:nvPicPr>
        <p:blipFill>
          <a:blip r:embed="rId3"/>
          <a:srcRect/>
          <a:stretch>
            <a:fillRect/>
          </a:stretch>
        </p:blipFill>
        <p:spPr bwMode="auto">
          <a:xfrm>
            <a:off x="4445651" y="492709"/>
            <a:ext cx="4417441" cy="3648468"/>
          </a:xfrm>
          <a:prstGeom prst="rect">
            <a:avLst/>
          </a:prstGeom>
          <a:noFill/>
        </p:spPr>
      </p:pic>
    </p:spTree>
    <p:extLst>
      <p:ext uri="{BB962C8B-B14F-4D97-AF65-F5344CB8AC3E}">
        <p14:creationId xmlns:p14="http://schemas.microsoft.com/office/powerpoint/2010/main" val="161668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Lidar</a:t>
            </a:r>
          </a:p>
        </p:txBody>
      </p:sp>
      <p:sp>
        <p:nvSpPr>
          <p:cNvPr id="4" name="Text Placeholder 3"/>
          <p:cNvSpPr>
            <a:spLocks noGrp="1"/>
          </p:cNvSpPr>
          <p:nvPr>
            <p:ph type="body" sz="quarter" idx="11"/>
          </p:nvPr>
        </p:nvSpPr>
        <p:spPr>
          <a:xfrm>
            <a:off x="127824" y="1064298"/>
            <a:ext cx="4730696" cy="2288381"/>
          </a:xfrm>
        </p:spPr>
        <p:txBody>
          <a:bodyPr/>
          <a:lstStyle/>
          <a:p>
            <a:r>
              <a:rPr lang="en-US" sz="1400" b="1" dirty="0"/>
              <a:t>LIDAR </a:t>
            </a:r>
            <a:r>
              <a:rPr lang="en-US" sz="1400" dirty="0"/>
              <a:t>is a surveying technology that measures distance by illuminating a target with a laser light. The term </a:t>
            </a:r>
            <a:r>
              <a:rPr lang="en-US" sz="1400" dirty="0" err="1"/>
              <a:t>lidar</a:t>
            </a:r>
            <a:r>
              <a:rPr lang="en-US" sz="1400" dirty="0"/>
              <a:t> was created as a combination of the words "light" and "radar".  Lidar uses ultraviolet, visible, or near infrared light to image objects. It can target a wide range of materials, including non-metallic objects, rocks, rain, chemical compounds, aerosols, clouds or single molecules.</a:t>
            </a:r>
            <a:r>
              <a:rPr lang="en-US" sz="1400" baseline="30000" dirty="0"/>
              <a:t> </a:t>
            </a:r>
            <a:r>
              <a:rPr lang="en-US" sz="1400" dirty="0"/>
              <a:t> A narrow laser-beam can map physical features with very high resolutions.</a:t>
            </a:r>
          </a:p>
        </p:txBody>
      </p:sp>
      <p:pic>
        <p:nvPicPr>
          <p:cNvPr id="4098" name="Picture 2" descr="http://www.laserdata.info/fotos/589/Lidar_Hoef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520" y="501158"/>
            <a:ext cx="4138616" cy="359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2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Resolution</a:t>
            </a:r>
          </a:p>
        </p:txBody>
      </p:sp>
      <p:sp>
        <p:nvSpPr>
          <p:cNvPr id="3" name="Text Placeholder 2"/>
          <p:cNvSpPr>
            <a:spLocks noGrp="1"/>
          </p:cNvSpPr>
          <p:nvPr>
            <p:ph type="body" sz="quarter" idx="10"/>
          </p:nvPr>
        </p:nvSpPr>
        <p:spPr>
          <a:xfrm>
            <a:off x="427392" y="1384478"/>
            <a:ext cx="4514902" cy="2288381"/>
          </a:xfrm>
        </p:spPr>
        <p:txBody>
          <a:bodyPr/>
          <a:lstStyle/>
          <a:p>
            <a:pPr marL="285750" indent="-285750">
              <a:buFont typeface="Arial" panose="020B0604020202020204" pitchFamily="34" charset="0"/>
              <a:buChar char="•"/>
            </a:pPr>
            <a:r>
              <a:rPr lang="en-US" dirty="0"/>
              <a:t>The process or capability of making </a:t>
            </a:r>
            <a:r>
              <a:rPr lang="en-US" b="1" dirty="0"/>
              <a:t>distinguishable</a:t>
            </a:r>
            <a:r>
              <a:rPr lang="en-US" dirty="0"/>
              <a:t> the individual parts of an object.</a:t>
            </a:r>
          </a:p>
          <a:p>
            <a:pPr marL="285750" indent="-285750">
              <a:buFont typeface="Arial" panose="020B0604020202020204" pitchFamily="34" charset="0"/>
              <a:buChar char="•"/>
            </a:pPr>
            <a:r>
              <a:rPr lang="en-US" dirty="0"/>
              <a:t>We may measure resolution (i.e. how distinguishable objects are) in differing ways for differing processes.</a:t>
            </a:r>
          </a:p>
          <a:p>
            <a:pPr marL="285750" indent="-285750">
              <a:buFont typeface="Arial" panose="020B0604020202020204" pitchFamily="34" charset="0"/>
              <a:buChar char="•"/>
            </a:pPr>
            <a:r>
              <a:rPr lang="en-US" dirty="0"/>
              <a:t>Time, location, degree of detail, multi-spectral properties</a:t>
            </a:r>
          </a:p>
          <a:p>
            <a:endParaRPr lang="en-US" dirty="0"/>
          </a:p>
          <a:p>
            <a:endParaRPr lang="en-US" dirty="0"/>
          </a:p>
        </p:txBody>
      </p:sp>
      <p:pic>
        <p:nvPicPr>
          <p:cNvPr id="4098" name="Picture 2" descr="http://image.slidesharecdn.com/unit2-150805130922-lva1-app6891/95/remote-sensing-platforms-and-sensors-36-638.jpg?cb=1438844044"/>
          <p:cNvPicPr>
            <a:picLocks noChangeAspect="1" noChangeArrowheads="1"/>
          </p:cNvPicPr>
          <p:nvPr/>
        </p:nvPicPr>
        <p:blipFill rotWithShape="1">
          <a:blip r:embed="rId3">
            <a:extLst>
              <a:ext uri="{28A0092B-C50C-407E-A947-70E740481C1C}">
                <a14:useLocalDpi xmlns:a14="http://schemas.microsoft.com/office/drawing/2010/main" val="0"/>
              </a:ext>
            </a:extLst>
          </a:blip>
          <a:srcRect t="18098"/>
          <a:stretch/>
        </p:blipFill>
        <p:spPr bwMode="auto">
          <a:xfrm>
            <a:off x="5060084" y="1228358"/>
            <a:ext cx="3975407" cy="244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9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64690" y="937201"/>
            <a:ext cx="5063012" cy="3214983"/>
          </a:xfrm>
          <a:prstGeom prst="rect">
            <a:avLst/>
          </a:prstGeom>
          <a:noFill/>
          <a:ln w="9525">
            <a:noFill/>
            <a:miter lim="800000"/>
            <a:headEnd/>
            <a:tailEnd/>
          </a:ln>
        </p:spPr>
        <p:txBody>
          <a:bodyPr wrap="square">
            <a:spAutoFit/>
          </a:bodyPr>
          <a:lstStyle/>
          <a:p>
            <a:pPr>
              <a:spcBef>
                <a:spcPct val="50000"/>
              </a:spcBef>
            </a:pPr>
            <a:endParaRPr lang="en-US" sz="1050" dirty="0">
              <a:solidFill>
                <a:schemeClr val="bg1"/>
              </a:solidFill>
              <a:latin typeface="Arial" charset="0"/>
            </a:endParaRPr>
          </a:p>
          <a:p>
            <a:pPr marL="285750" lvl="2" indent="-285750" defTabSz="342900">
              <a:lnSpc>
                <a:spcPts val="2160"/>
              </a:lnSpc>
              <a:spcAft>
                <a:spcPts val="900"/>
              </a:spcAft>
              <a:buClr>
                <a:srgbClr val="A27E55"/>
              </a:buClr>
              <a:buFont typeface="Arial" panose="020B0604020202020204" pitchFamily="34" charset="0"/>
              <a:buChar char="•"/>
            </a:pPr>
            <a:r>
              <a:rPr lang="en-US" sz="1800" dirty="0">
                <a:solidFill>
                  <a:srgbClr val="6E6E6E"/>
                </a:solidFill>
                <a:latin typeface="Helvetica"/>
                <a:cs typeface="Helvetica"/>
              </a:rPr>
              <a:t>  </a:t>
            </a:r>
            <a:r>
              <a:rPr lang="en-US" sz="1800" b="1" dirty="0">
                <a:solidFill>
                  <a:srgbClr val="6E6E6E"/>
                </a:solidFill>
                <a:latin typeface="Helvetica"/>
                <a:cs typeface="Helvetica"/>
              </a:rPr>
              <a:t>Spatial resolution </a:t>
            </a:r>
            <a:r>
              <a:rPr lang="en-US" sz="1800" dirty="0">
                <a:solidFill>
                  <a:srgbClr val="6E6E6E"/>
                </a:solidFill>
                <a:latin typeface="Helvetica"/>
                <a:cs typeface="Helvetica"/>
              </a:rPr>
              <a:t>– spatial detail &amp; geographic extent</a:t>
            </a:r>
            <a:endParaRPr lang="en-US" sz="1800" dirty="0">
              <a:solidFill>
                <a:srgbClr val="6E6E6E"/>
              </a:solidFill>
              <a:latin typeface="Helvetica"/>
              <a:cs typeface="Helvetica"/>
              <a:sym typeface="Symbol" pitchFamily="18" charset="2"/>
            </a:endParaRPr>
          </a:p>
          <a:p>
            <a:pPr marL="285750" lvl="2" indent="-285750" defTabSz="342900">
              <a:lnSpc>
                <a:spcPts val="2160"/>
              </a:lnSpc>
              <a:spcAft>
                <a:spcPts val="900"/>
              </a:spcAft>
              <a:buClr>
                <a:srgbClr val="A27E55"/>
              </a:buClr>
              <a:buFont typeface="Arial" panose="020B0604020202020204" pitchFamily="34" charset="0"/>
              <a:buChar char="•"/>
            </a:pPr>
            <a:r>
              <a:rPr lang="en-US" sz="1800" dirty="0">
                <a:solidFill>
                  <a:srgbClr val="6E6E6E"/>
                </a:solidFill>
                <a:latin typeface="Helvetica"/>
                <a:cs typeface="Helvetica"/>
                <a:sym typeface="Symbol" pitchFamily="18" charset="2"/>
              </a:rPr>
              <a:t>  </a:t>
            </a:r>
            <a:r>
              <a:rPr lang="en-US" sz="1800" b="1" dirty="0">
                <a:solidFill>
                  <a:srgbClr val="6E6E6E"/>
                </a:solidFill>
                <a:latin typeface="Helvetica"/>
                <a:cs typeface="Helvetica"/>
                <a:sym typeface="Symbol" pitchFamily="18" charset="2"/>
              </a:rPr>
              <a:t>Spectral resolution </a:t>
            </a:r>
            <a:r>
              <a:rPr lang="en-US" sz="1800" dirty="0">
                <a:solidFill>
                  <a:srgbClr val="6E6E6E"/>
                </a:solidFill>
                <a:latin typeface="Helvetica"/>
                <a:cs typeface="Helvetica"/>
                <a:sym typeface="Symbol" pitchFamily="18" charset="2"/>
              </a:rPr>
              <a:t>– colors or spectral differentiation (wavelength differentiation)</a:t>
            </a:r>
          </a:p>
          <a:p>
            <a:pPr marL="285750" lvl="2" indent="-285750" defTabSz="342900">
              <a:lnSpc>
                <a:spcPts val="2160"/>
              </a:lnSpc>
              <a:spcAft>
                <a:spcPts val="900"/>
              </a:spcAft>
              <a:buClr>
                <a:srgbClr val="A27E55"/>
              </a:buClr>
              <a:buFont typeface="Arial" panose="020B0604020202020204" pitchFamily="34" charset="0"/>
              <a:buChar char="•"/>
            </a:pPr>
            <a:r>
              <a:rPr lang="en-US" sz="1800" dirty="0">
                <a:solidFill>
                  <a:srgbClr val="6E6E6E"/>
                </a:solidFill>
                <a:latin typeface="Helvetica"/>
                <a:cs typeface="Helvetica"/>
                <a:sym typeface="Symbol" pitchFamily="18" charset="2"/>
              </a:rPr>
              <a:t>  </a:t>
            </a:r>
            <a:r>
              <a:rPr lang="en-US" sz="1800" b="1" dirty="0">
                <a:solidFill>
                  <a:srgbClr val="6E6E6E"/>
                </a:solidFill>
                <a:latin typeface="Helvetica"/>
                <a:cs typeface="Helvetica"/>
                <a:sym typeface="Symbol" pitchFamily="18" charset="2"/>
              </a:rPr>
              <a:t>Temporal resolution </a:t>
            </a:r>
            <a:r>
              <a:rPr lang="en-US" sz="1800" dirty="0">
                <a:solidFill>
                  <a:srgbClr val="6E6E6E"/>
                </a:solidFill>
                <a:latin typeface="Helvetica"/>
                <a:cs typeface="Helvetica"/>
                <a:sym typeface="Symbol" pitchFamily="18" charset="2"/>
              </a:rPr>
              <a:t>– when, or how often (monitoring)</a:t>
            </a:r>
          </a:p>
          <a:p>
            <a:pPr marL="285750" lvl="2" indent="-285750" defTabSz="342900">
              <a:lnSpc>
                <a:spcPts val="2160"/>
              </a:lnSpc>
              <a:spcAft>
                <a:spcPts val="900"/>
              </a:spcAft>
              <a:buClr>
                <a:srgbClr val="A27E55"/>
              </a:buClr>
              <a:buFont typeface="Arial" panose="020B0604020202020204" pitchFamily="34" charset="0"/>
              <a:buChar char="•"/>
            </a:pPr>
            <a:r>
              <a:rPr lang="en-US" sz="1800" dirty="0">
                <a:solidFill>
                  <a:srgbClr val="6E6E6E"/>
                </a:solidFill>
                <a:latin typeface="Helvetica"/>
                <a:cs typeface="Helvetica"/>
                <a:sym typeface="Symbol" pitchFamily="18" charset="2"/>
              </a:rPr>
              <a:t>  </a:t>
            </a:r>
            <a:r>
              <a:rPr lang="en-US" sz="1800" b="1" dirty="0">
                <a:solidFill>
                  <a:srgbClr val="6E6E6E"/>
                </a:solidFill>
                <a:latin typeface="Helvetica"/>
                <a:cs typeface="Helvetica"/>
                <a:sym typeface="Symbol" pitchFamily="18" charset="2"/>
              </a:rPr>
              <a:t>Radiometric resolution </a:t>
            </a:r>
            <a:r>
              <a:rPr lang="en-US" sz="1800" dirty="0">
                <a:solidFill>
                  <a:srgbClr val="6E6E6E"/>
                </a:solidFill>
                <a:latin typeface="Helvetica"/>
                <a:cs typeface="Helvetica"/>
                <a:sym typeface="Symbol" pitchFamily="18" charset="2"/>
              </a:rPr>
              <a:t>– how many gray levels, or levels of brightness differentiation</a:t>
            </a:r>
          </a:p>
          <a:p>
            <a:pPr>
              <a:spcBef>
                <a:spcPct val="50000"/>
              </a:spcBef>
            </a:pPr>
            <a:endParaRPr lang="en-US" sz="1050" dirty="0">
              <a:solidFill>
                <a:srgbClr val="FFFF00"/>
              </a:solidFill>
              <a:latin typeface="Arial" charset="0"/>
              <a:sym typeface="Symbol" pitchFamily="18" charset="2"/>
            </a:endParaRPr>
          </a:p>
        </p:txBody>
      </p:sp>
      <p:sp>
        <p:nvSpPr>
          <p:cNvPr id="2" name="Title 1"/>
          <p:cNvSpPr>
            <a:spLocks noGrp="1"/>
          </p:cNvSpPr>
          <p:nvPr>
            <p:ph type="title"/>
          </p:nvPr>
        </p:nvSpPr>
        <p:spPr/>
        <p:txBody>
          <a:bodyPr/>
          <a:lstStyle/>
          <a:p>
            <a:r>
              <a:rPr lang="en-US" sz="2800" b="1" dirty="0"/>
              <a:t>Types of resolution</a:t>
            </a:r>
          </a:p>
        </p:txBody>
      </p:sp>
      <p:pic>
        <p:nvPicPr>
          <p:cNvPr id="5122" name="Picture 2" descr="http://www.geog.ucsb.edu/~jeff/projects/thesis/image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548" y="1224237"/>
            <a:ext cx="3543731" cy="246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40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POLL_EMBED_ID" val="92787db6-27ee-44d8-b632-063c5e5ac4c4"/>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POLL_EMBED_ID" val="020ab466-8f6a-4045-b2ec-5729cd26444e"/>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POLL_EMBED_ID" val="bd0cb5fc-43ab-4457-b7cb-eb41acb950fc"/>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Hom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UI_CNR_template_2015</Template>
  <TotalTime>7087</TotalTime>
  <Words>1965</Words>
  <Application>Microsoft Macintosh PowerPoint</Application>
  <PresentationFormat>On-screen Show (16:9)</PresentationFormat>
  <Paragraphs>186</Paragraphs>
  <Slides>56</Slides>
  <Notes>20</Notes>
  <HiddenSlides>0</HiddenSlides>
  <MMClips>3</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56</vt:i4>
      </vt:variant>
    </vt:vector>
  </HeadingPairs>
  <TitlesOfParts>
    <vt:vector size="69" baseType="lpstr">
      <vt:lpstr>Arial Unicode MS</vt:lpstr>
      <vt:lpstr>arial</vt:lpstr>
      <vt:lpstr>arial</vt:lpstr>
      <vt:lpstr>ArialMT</vt:lpstr>
      <vt:lpstr>Calibri</vt:lpstr>
      <vt:lpstr>Helvetica</vt:lpstr>
      <vt:lpstr>Rockwell</vt:lpstr>
      <vt:lpstr>Times New Roman</vt:lpstr>
      <vt:lpstr>Wingdings</vt:lpstr>
      <vt:lpstr>Home Page</vt:lpstr>
      <vt:lpstr>Title</vt:lpstr>
      <vt:lpstr>Document</vt:lpstr>
      <vt:lpstr>Clip</vt:lpstr>
      <vt:lpstr>FOR375  Introduction to Remote Sensing  Spring 2016</vt:lpstr>
      <vt:lpstr>Introduction to Remote Sensing</vt:lpstr>
      <vt:lpstr>PowerPoint Presentation</vt:lpstr>
      <vt:lpstr>Types of Remote Sensing</vt:lpstr>
      <vt:lpstr>Types of Remote Sensing</vt:lpstr>
      <vt:lpstr>Types of Remote  Sensing</vt:lpstr>
      <vt:lpstr>Lidar</vt:lpstr>
      <vt:lpstr>Resolution</vt:lpstr>
      <vt:lpstr>Types of resolution</vt:lpstr>
      <vt:lpstr>Types of resolution</vt:lpstr>
      <vt:lpstr>Instantaneous field  of view (IFOV)</vt:lpstr>
      <vt:lpstr>Instantaneous  field  of view  (IFOV)</vt:lpstr>
      <vt:lpstr>PowerPoint Presentation</vt:lpstr>
      <vt:lpstr>The value of remote sensing</vt:lpstr>
      <vt:lpstr>Electromagnetic Spectrum (EM) and Wavelengths</vt:lpstr>
      <vt:lpstr>Spectral Resolution</vt:lpstr>
      <vt:lpstr>Spectral Profiles</vt:lpstr>
      <vt:lpstr>Spectral Resolution</vt:lpstr>
      <vt:lpstr>What is a nanometer?</vt:lpstr>
      <vt:lpstr>Spectral Resolution in 3 Min</vt:lpstr>
      <vt:lpstr>Remote Sensors</vt:lpstr>
      <vt:lpstr>PowerPoint Presentation</vt:lpstr>
      <vt:lpstr>Spectral resolution</vt:lpstr>
      <vt:lpstr>Spectral resolution</vt:lpstr>
      <vt:lpstr>Spectral resolution</vt:lpstr>
      <vt:lpstr>PowerPoint Presentation</vt:lpstr>
      <vt:lpstr>PowerPoint Presentation</vt:lpstr>
      <vt:lpstr>NDVI</vt:lpstr>
      <vt:lpstr>Normalized Difference Vegetation Index (NDVI)</vt:lpstr>
      <vt:lpstr>PowerPoint Presentation</vt:lpstr>
      <vt:lpstr>PowerPoint Presentation</vt:lpstr>
      <vt:lpstr>PowerPoint Presentation</vt:lpstr>
      <vt:lpstr>PowerPoint Presentation</vt:lpstr>
      <vt:lpstr>temporal resolution</vt:lpstr>
      <vt:lpstr>PowerPoint Presentation</vt:lpstr>
      <vt:lpstr>Forest monitoring maps</vt:lpstr>
      <vt:lpstr>Forest  monitoring  maps</vt:lpstr>
      <vt:lpstr>PowerPoint Presentation</vt:lpstr>
      <vt:lpstr>Radiometric Resolution</vt:lpstr>
      <vt:lpstr>Radiometric resolution</vt:lpstr>
      <vt:lpstr>PowerPoint Presentation</vt:lpstr>
      <vt:lpstr>PowerPoint Presentation</vt:lpstr>
      <vt:lpstr>Radiometric resolution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remote sensing – what you should know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Seamon, Erich (erichs@uidaho.edu)</dc:creator>
  <cp:lastModifiedBy>Seamon, Erich (erichs@uidaho.edu)</cp:lastModifiedBy>
  <cp:revision>141</cp:revision>
  <dcterms:created xsi:type="dcterms:W3CDTF">2015-12-18T06:52:51Z</dcterms:created>
  <dcterms:modified xsi:type="dcterms:W3CDTF">2020-04-21T22:44:36Z</dcterms:modified>
</cp:coreProperties>
</file>